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4" d="100"/>
          <a:sy n="44" d="100"/>
        </p:scale>
        <p:origin x="480" y="48"/>
      </p:cViewPr>
      <p:guideLst/>
    </p:cSldViewPr>
  </p:slideViewPr>
  <p:notesTextViewPr>
    <p:cViewPr>
      <p:scale>
        <a:sx n="1" d="1"/>
        <a:sy n="1" d="1"/>
      </p:scale>
      <p:origin x="0" y="0"/>
    </p:cViewPr>
  </p:notesTextViewPr>
  <p:sorterViewPr>
    <p:cViewPr>
      <p:scale>
        <a:sx n="100" d="100"/>
        <a:sy n="100" d="100"/>
      </p:scale>
      <p:origin x="0" y="-797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B58C62BA-2EB9-4B2D-80A6-791BA140E208}" type="datetimeFigureOut">
              <a:rPr lang="nl-NL" smtClean="0"/>
              <a:t>3-4-2018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3FF2C56-C7FF-4291-B375-E1076DEF1522}" type="slidenum">
              <a:rPr lang="nl-NL" smtClean="0"/>
              <a:t>‹nr.›</a:t>
            </a:fld>
            <a:endParaRPr lang="nl-NL"/>
          </a:p>
        </p:txBody>
      </p:sp>
    </p:spTree>
    <p:extLst>
      <p:ext uri="{BB962C8B-B14F-4D97-AF65-F5344CB8AC3E}">
        <p14:creationId xmlns:p14="http://schemas.microsoft.com/office/powerpoint/2010/main" val="3247320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58C62BA-2EB9-4B2D-80A6-791BA140E208}" type="datetimeFigureOut">
              <a:rPr lang="nl-NL" smtClean="0"/>
              <a:t>3-4-2018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3FF2C56-C7FF-4291-B375-E1076DEF1522}" type="slidenum">
              <a:rPr lang="nl-NL" smtClean="0"/>
              <a:t>‹nr.›</a:t>
            </a:fld>
            <a:endParaRPr lang="nl-NL"/>
          </a:p>
        </p:txBody>
      </p:sp>
    </p:spTree>
    <p:extLst>
      <p:ext uri="{BB962C8B-B14F-4D97-AF65-F5344CB8AC3E}">
        <p14:creationId xmlns:p14="http://schemas.microsoft.com/office/powerpoint/2010/main" val="493917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58C62BA-2EB9-4B2D-80A6-791BA140E208}" type="datetimeFigureOut">
              <a:rPr lang="nl-NL" smtClean="0"/>
              <a:t>3-4-2018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3FF2C56-C7FF-4291-B375-E1076DEF1522}" type="slidenum">
              <a:rPr lang="nl-NL" smtClean="0"/>
              <a:t>‹nr.›</a:t>
            </a:fld>
            <a:endParaRPr lang="nl-NL"/>
          </a:p>
        </p:txBody>
      </p:sp>
    </p:spTree>
    <p:extLst>
      <p:ext uri="{BB962C8B-B14F-4D97-AF65-F5344CB8AC3E}">
        <p14:creationId xmlns:p14="http://schemas.microsoft.com/office/powerpoint/2010/main" val="160160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58C62BA-2EB9-4B2D-80A6-791BA140E208}" type="datetimeFigureOut">
              <a:rPr lang="nl-NL" smtClean="0"/>
              <a:t>3-4-2018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3FF2C56-C7FF-4291-B375-E1076DEF1522}" type="slidenum">
              <a:rPr lang="nl-NL" smtClean="0"/>
              <a:t>‹nr.›</a:t>
            </a:fld>
            <a:endParaRPr lang="nl-NL"/>
          </a:p>
        </p:txBody>
      </p:sp>
    </p:spTree>
    <p:extLst>
      <p:ext uri="{BB962C8B-B14F-4D97-AF65-F5344CB8AC3E}">
        <p14:creationId xmlns:p14="http://schemas.microsoft.com/office/powerpoint/2010/main" val="3652132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B58C62BA-2EB9-4B2D-80A6-791BA140E208}" type="datetimeFigureOut">
              <a:rPr lang="nl-NL" smtClean="0"/>
              <a:t>3-4-2018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3FF2C56-C7FF-4291-B375-E1076DEF1522}" type="slidenum">
              <a:rPr lang="nl-NL" smtClean="0"/>
              <a:t>‹nr.›</a:t>
            </a:fld>
            <a:endParaRPr lang="nl-NL"/>
          </a:p>
        </p:txBody>
      </p:sp>
    </p:spTree>
    <p:extLst>
      <p:ext uri="{BB962C8B-B14F-4D97-AF65-F5344CB8AC3E}">
        <p14:creationId xmlns:p14="http://schemas.microsoft.com/office/powerpoint/2010/main" val="3913071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B58C62BA-2EB9-4B2D-80A6-791BA140E208}" type="datetimeFigureOut">
              <a:rPr lang="nl-NL" smtClean="0"/>
              <a:t>3-4-2018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3FF2C56-C7FF-4291-B375-E1076DEF1522}" type="slidenum">
              <a:rPr lang="nl-NL" smtClean="0"/>
              <a:t>‹nr.›</a:t>
            </a:fld>
            <a:endParaRPr lang="nl-NL"/>
          </a:p>
        </p:txBody>
      </p:sp>
    </p:spTree>
    <p:extLst>
      <p:ext uri="{BB962C8B-B14F-4D97-AF65-F5344CB8AC3E}">
        <p14:creationId xmlns:p14="http://schemas.microsoft.com/office/powerpoint/2010/main" val="2741616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B58C62BA-2EB9-4B2D-80A6-791BA140E208}" type="datetimeFigureOut">
              <a:rPr lang="nl-NL" smtClean="0"/>
              <a:t>3-4-2018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3FF2C56-C7FF-4291-B375-E1076DEF1522}" type="slidenum">
              <a:rPr lang="nl-NL" smtClean="0"/>
              <a:t>‹nr.›</a:t>
            </a:fld>
            <a:endParaRPr lang="nl-NL"/>
          </a:p>
        </p:txBody>
      </p:sp>
    </p:spTree>
    <p:extLst>
      <p:ext uri="{BB962C8B-B14F-4D97-AF65-F5344CB8AC3E}">
        <p14:creationId xmlns:p14="http://schemas.microsoft.com/office/powerpoint/2010/main" val="2937024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B58C62BA-2EB9-4B2D-80A6-791BA140E208}" type="datetimeFigureOut">
              <a:rPr lang="nl-NL" smtClean="0"/>
              <a:t>3-4-2018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3FF2C56-C7FF-4291-B375-E1076DEF1522}" type="slidenum">
              <a:rPr lang="nl-NL" smtClean="0"/>
              <a:t>‹nr.›</a:t>
            </a:fld>
            <a:endParaRPr lang="nl-NL"/>
          </a:p>
        </p:txBody>
      </p:sp>
    </p:spTree>
    <p:extLst>
      <p:ext uri="{BB962C8B-B14F-4D97-AF65-F5344CB8AC3E}">
        <p14:creationId xmlns:p14="http://schemas.microsoft.com/office/powerpoint/2010/main" val="768617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58C62BA-2EB9-4B2D-80A6-791BA140E208}" type="datetimeFigureOut">
              <a:rPr lang="nl-NL" smtClean="0"/>
              <a:t>3-4-2018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3FF2C56-C7FF-4291-B375-E1076DEF1522}" type="slidenum">
              <a:rPr lang="nl-NL" smtClean="0"/>
              <a:t>‹nr.›</a:t>
            </a:fld>
            <a:endParaRPr lang="nl-NL"/>
          </a:p>
        </p:txBody>
      </p:sp>
    </p:spTree>
    <p:extLst>
      <p:ext uri="{BB962C8B-B14F-4D97-AF65-F5344CB8AC3E}">
        <p14:creationId xmlns:p14="http://schemas.microsoft.com/office/powerpoint/2010/main" val="1034540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B58C62BA-2EB9-4B2D-80A6-791BA140E208}" type="datetimeFigureOut">
              <a:rPr lang="nl-NL" smtClean="0"/>
              <a:t>3-4-2018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3FF2C56-C7FF-4291-B375-E1076DEF1522}" type="slidenum">
              <a:rPr lang="nl-NL" smtClean="0"/>
              <a:t>‹nr.›</a:t>
            </a:fld>
            <a:endParaRPr lang="nl-NL"/>
          </a:p>
        </p:txBody>
      </p:sp>
    </p:spTree>
    <p:extLst>
      <p:ext uri="{BB962C8B-B14F-4D97-AF65-F5344CB8AC3E}">
        <p14:creationId xmlns:p14="http://schemas.microsoft.com/office/powerpoint/2010/main" val="3571902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B58C62BA-2EB9-4B2D-80A6-791BA140E208}" type="datetimeFigureOut">
              <a:rPr lang="nl-NL" smtClean="0"/>
              <a:t>3-4-2018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3FF2C56-C7FF-4291-B375-E1076DEF1522}" type="slidenum">
              <a:rPr lang="nl-NL" smtClean="0"/>
              <a:t>‹nr.›</a:t>
            </a:fld>
            <a:endParaRPr lang="nl-NL"/>
          </a:p>
        </p:txBody>
      </p:sp>
    </p:spTree>
    <p:extLst>
      <p:ext uri="{BB962C8B-B14F-4D97-AF65-F5344CB8AC3E}">
        <p14:creationId xmlns:p14="http://schemas.microsoft.com/office/powerpoint/2010/main" val="218598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8C62BA-2EB9-4B2D-80A6-791BA140E208}" type="datetimeFigureOut">
              <a:rPr lang="nl-NL" smtClean="0"/>
              <a:t>3-4-2018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FF2C56-C7FF-4291-B375-E1076DEF1522}" type="slidenum">
              <a:rPr lang="nl-NL" smtClean="0"/>
              <a:t>‹nr.›</a:t>
            </a:fld>
            <a:endParaRPr lang="nl-NL"/>
          </a:p>
        </p:txBody>
      </p:sp>
    </p:spTree>
    <p:extLst>
      <p:ext uri="{BB962C8B-B14F-4D97-AF65-F5344CB8AC3E}">
        <p14:creationId xmlns:p14="http://schemas.microsoft.com/office/powerpoint/2010/main" val="1850482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Geluid</a:t>
            </a:r>
            <a:endParaRPr lang="nl-NL" dirty="0"/>
          </a:p>
        </p:txBody>
      </p:sp>
      <p:sp>
        <p:nvSpPr>
          <p:cNvPr id="3" name="Ondertitel 2"/>
          <p:cNvSpPr>
            <a:spLocks noGrp="1"/>
          </p:cNvSpPr>
          <p:nvPr>
            <p:ph type="subTitle" idx="1"/>
          </p:nvPr>
        </p:nvSpPr>
        <p:spPr/>
        <p:txBody>
          <a:bodyPr/>
          <a:lstStyle/>
          <a:p>
            <a:r>
              <a:rPr lang="nl-NL" dirty="0" smtClean="0"/>
              <a:t>Test jezelf </a:t>
            </a:r>
            <a:endParaRPr lang="nl-NL" dirty="0"/>
          </a:p>
        </p:txBody>
      </p:sp>
    </p:spTree>
    <p:extLst>
      <p:ext uri="{BB962C8B-B14F-4D97-AF65-F5344CB8AC3E}">
        <p14:creationId xmlns:p14="http://schemas.microsoft.com/office/powerpoint/2010/main" val="2112057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5	</a:t>
            </a:r>
            <a:endParaRPr lang="nl-NL" dirty="0"/>
          </a:p>
        </p:txBody>
      </p:sp>
      <p:sp>
        <p:nvSpPr>
          <p:cNvPr id="3" name="Tijdelijke aanduiding voor inhoud 2"/>
          <p:cNvSpPr>
            <a:spLocks noGrp="1"/>
          </p:cNvSpPr>
          <p:nvPr>
            <p:ph idx="1"/>
          </p:nvPr>
        </p:nvSpPr>
        <p:spPr>
          <a:xfrm>
            <a:off x="838200" y="1825625"/>
            <a:ext cx="5144589" cy="4351338"/>
          </a:xfrm>
        </p:spPr>
        <p:txBody>
          <a:bodyPr/>
          <a:lstStyle/>
          <a:p>
            <a:pPr marL="0" indent="0">
              <a:buNone/>
            </a:pPr>
            <a:r>
              <a:rPr lang="nl-NL" dirty="0" smtClean="0"/>
              <a:t>Om de geluidssnelheid in Rubber te bepalen stuurt Sjaak op t = 0 s een geluidspuls door een rubber staaf van 2 m. Aan het andere uiteinde registreert een sensor de aankomst van de puls. Via verwerking van de computer is in de afgebeelde grafiek te zien na hoeveel seconde de puls bij de sensor aankwam. Bereken de geluidssnelheid door rubber. </a:t>
            </a:r>
            <a:endParaRPr lang="nl-NL" dirty="0"/>
          </a:p>
        </p:txBody>
      </p:sp>
      <p:pic>
        <p:nvPicPr>
          <p:cNvPr id="4" name="Afbeelding 3"/>
          <p:cNvPicPr>
            <a:picLocks noChangeAspect="1"/>
          </p:cNvPicPr>
          <p:nvPr/>
        </p:nvPicPr>
        <p:blipFill>
          <a:blip r:embed="rId2"/>
          <a:stretch>
            <a:fillRect/>
          </a:stretch>
        </p:blipFill>
        <p:spPr>
          <a:xfrm>
            <a:off x="6060189" y="1018903"/>
            <a:ext cx="5879444" cy="4911634"/>
          </a:xfrm>
          <a:prstGeom prst="rect">
            <a:avLst/>
          </a:prstGeom>
        </p:spPr>
      </p:pic>
    </p:spTree>
    <p:extLst>
      <p:ext uri="{BB962C8B-B14F-4D97-AF65-F5344CB8AC3E}">
        <p14:creationId xmlns:p14="http://schemas.microsoft.com/office/powerpoint/2010/main" val="3562341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opgave 5</a:t>
            </a:r>
            <a:endParaRPr lang="nl-NL" dirty="0"/>
          </a:p>
        </p:txBody>
      </p:sp>
      <p:sp>
        <p:nvSpPr>
          <p:cNvPr id="3" name="Tijdelijke aanduiding voor inhoud 2"/>
          <p:cNvSpPr>
            <a:spLocks noGrp="1"/>
          </p:cNvSpPr>
          <p:nvPr>
            <p:ph idx="1"/>
          </p:nvPr>
        </p:nvSpPr>
        <p:spPr/>
        <p:txBody>
          <a:bodyPr/>
          <a:lstStyle/>
          <a:p>
            <a:pPr marL="0" indent="0">
              <a:buNone/>
            </a:pPr>
            <a:r>
              <a:rPr lang="nl-NL" dirty="0" smtClean="0"/>
              <a:t>Gegeven:	t = 40 ms = 0,04 s (delen door 1000)</a:t>
            </a:r>
          </a:p>
          <a:p>
            <a:pPr marL="0" indent="0">
              <a:buNone/>
            </a:pPr>
            <a:r>
              <a:rPr lang="nl-NL" dirty="0" smtClean="0"/>
              <a:t>		s = 2 m </a:t>
            </a:r>
          </a:p>
          <a:p>
            <a:pPr marL="0" indent="0">
              <a:buNone/>
            </a:pPr>
            <a:r>
              <a:rPr lang="nl-NL" dirty="0" smtClean="0"/>
              <a:t>Gevraagd: 	v in m/s</a:t>
            </a:r>
          </a:p>
          <a:p>
            <a:pPr marL="0" indent="0">
              <a:buNone/>
            </a:pPr>
            <a:r>
              <a:rPr lang="nl-NL" dirty="0" smtClean="0"/>
              <a:t>Formule: 	v = s/t</a:t>
            </a:r>
          </a:p>
          <a:p>
            <a:pPr marL="0" indent="0">
              <a:buNone/>
            </a:pPr>
            <a:r>
              <a:rPr lang="nl-NL" dirty="0" smtClean="0"/>
              <a:t>Invullen:	v = 2/0,04</a:t>
            </a:r>
          </a:p>
          <a:p>
            <a:pPr marL="0" indent="0">
              <a:buNone/>
            </a:pPr>
            <a:r>
              <a:rPr lang="nl-NL" dirty="0" smtClean="0"/>
              <a:t>Antwoord:	v = 50 m/s</a:t>
            </a:r>
          </a:p>
          <a:p>
            <a:pPr marL="0" indent="0">
              <a:buNone/>
            </a:pPr>
            <a:endParaRPr lang="nl-NL" dirty="0"/>
          </a:p>
        </p:txBody>
      </p:sp>
    </p:spTree>
    <p:extLst>
      <p:ext uri="{BB962C8B-B14F-4D97-AF65-F5344CB8AC3E}">
        <p14:creationId xmlns:p14="http://schemas.microsoft.com/office/powerpoint/2010/main" val="3926836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6</a:t>
            </a:r>
            <a:endParaRPr lang="nl-NL" dirty="0"/>
          </a:p>
        </p:txBody>
      </p:sp>
      <p:sp>
        <p:nvSpPr>
          <p:cNvPr id="3" name="Tijdelijke aanduiding voor inhoud 2"/>
          <p:cNvSpPr>
            <a:spLocks noGrp="1"/>
          </p:cNvSpPr>
          <p:nvPr>
            <p:ph idx="1"/>
          </p:nvPr>
        </p:nvSpPr>
        <p:spPr/>
        <p:txBody>
          <a:bodyPr/>
          <a:lstStyle/>
          <a:p>
            <a:pPr marL="0" indent="0">
              <a:buNone/>
            </a:pPr>
            <a:r>
              <a:rPr lang="nl-NL" dirty="0" smtClean="0"/>
              <a:t>Men wil de diepte van de zee op een bepaalde plek meten. Vanuit een schip stuurt met een geluidssignaal naar beneden. Na 3 s vangt de ontvanger het teruggekaatste geluidssignaal op. De geluidssnelheid in zee bedraagt 1,5 km/s. Hoe diep is de zee?</a:t>
            </a:r>
            <a:endParaRPr lang="nl-NL" dirty="0"/>
          </a:p>
        </p:txBody>
      </p:sp>
    </p:spTree>
    <p:extLst>
      <p:ext uri="{BB962C8B-B14F-4D97-AF65-F5344CB8AC3E}">
        <p14:creationId xmlns:p14="http://schemas.microsoft.com/office/powerpoint/2010/main" val="3611118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opgave 6</a:t>
            </a:r>
            <a:endParaRPr lang="nl-NL" dirty="0"/>
          </a:p>
        </p:txBody>
      </p:sp>
      <p:sp>
        <p:nvSpPr>
          <p:cNvPr id="3" name="Tijdelijke aanduiding voor inhoud 2"/>
          <p:cNvSpPr>
            <a:spLocks noGrp="1"/>
          </p:cNvSpPr>
          <p:nvPr>
            <p:ph idx="1"/>
          </p:nvPr>
        </p:nvSpPr>
        <p:spPr/>
        <p:txBody>
          <a:bodyPr/>
          <a:lstStyle/>
          <a:p>
            <a:pPr marL="0" indent="0">
              <a:buNone/>
            </a:pPr>
            <a:r>
              <a:rPr lang="nl-NL" dirty="0" smtClean="0"/>
              <a:t>Gegeven:	t = 3 s (heen en terug)</a:t>
            </a:r>
          </a:p>
          <a:p>
            <a:pPr marL="0" indent="0">
              <a:buNone/>
            </a:pPr>
            <a:r>
              <a:rPr lang="nl-NL" dirty="0" smtClean="0"/>
              <a:t>		v = 1,5 km/s</a:t>
            </a:r>
          </a:p>
          <a:p>
            <a:pPr marL="0" indent="0">
              <a:buNone/>
            </a:pPr>
            <a:r>
              <a:rPr lang="nl-NL" dirty="0" smtClean="0"/>
              <a:t>Gevraagd: 	s in km (mag ook m)</a:t>
            </a:r>
          </a:p>
          <a:p>
            <a:pPr marL="0" indent="0">
              <a:buNone/>
            </a:pPr>
            <a:r>
              <a:rPr lang="nl-NL" dirty="0" smtClean="0"/>
              <a:t>Formule: 	s = v x t </a:t>
            </a:r>
          </a:p>
          <a:p>
            <a:pPr marL="0" indent="0">
              <a:buNone/>
            </a:pPr>
            <a:r>
              <a:rPr lang="nl-NL" dirty="0" smtClean="0"/>
              <a:t>Invullen:	s = 1,5 x 3 </a:t>
            </a:r>
          </a:p>
          <a:p>
            <a:pPr marL="0" indent="0">
              <a:buNone/>
            </a:pPr>
            <a:r>
              <a:rPr lang="nl-NL" dirty="0" smtClean="0"/>
              <a:t>Antwoord:	s = 4,5 km (heen en terug)</a:t>
            </a:r>
          </a:p>
          <a:p>
            <a:pPr marL="0" indent="0">
              <a:buNone/>
            </a:pPr>
            <a:r>
              <a:rPr lang="nl-NL" dirty="0"/>
              <a:t>	</a:t>
            </a:r>
            <a:r>
              <a:rPr lang="nl-NL" dirty="0" smtClean="0"/>
              <a:t>	De diepte van de zee is 2,25 km. (alleen heen, dus :2)</a:t>
            </a:r>
          </a:p>
          <a:p>
            <a:pPr marL="0" indent="0">
              <a:buNone/>
            </a:pPr>
            <a:endParaRPr lang="nl-NL" dirty="0" smtClean="0"/>
          </a:p>
          <a:p>
            <a:pPr marL="0" indent="0">
              <a:buNone/>
            </a:pPr>
            <a:endParaRPr lang="nl-NL" dirty="0"/>
          </a:p>
        </p:txBody>
      </p:sp>
    </p:spTree>
    <p:extLst>
      <p:ext uri="{BB962C8B-B14F-4D97-AF65-F5344CB8AC3E}">
        <p14:creationId xmlns:p14="http://schemas.microsoft.com/office/powerpoint/2010/main" val="2033359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Opgave 7</a:t>
            </a:r>
            <a:endParaRPr lang="nl-NL"/>
          </a:p>
        </p:txBody>
      </p:sp>
      <p:sp>
        <p:nvSpPr>
          <p:cNvPr id="3" name="Tijdelijke aanduiding voor inhoud 2"/>
          <p:cNvSpPr>
            <a:spLocks noGrp="1"/>
          </p:cNvSpPr>
          <p:nvPr>
            <p:ph idx="1"/>
          </p:nvPr>
        </p:nvSpPr>
        <p:spPr>
          <a:xfrm>
            <a:off x="838200" y="1825625"/>
            <a:ext cx="3955869" cy="4351338"/>
          </a:xfrm>
        </p:spPr>
        <p:txBody>
          <a:bodyPr/>
          <a:lstStyle/>
          <a:p>
            <a:pPr marL="0" indent="0">
              <a:buNone/>
            </a:pPr>
            <a:r>
              <a:rPr lang="nl-NL" dirty="0" smtClean="0"/>
              <a:t>Een stemvork met een dunne stift aan het uiteinde wordt van links naar rechts over het papier getrokken. Dit gebeurd met constante snelheid. De trilling dooft vrij snel uit. Welke van de figuren geeft dit het beste weer A, B, C of D.</a:t>
            </a:r>
            <a:endParaRPr lang="nl-NL" dirty="0"/>
          </a:p>
        </p:txBody>
      </p:sp>
      <p:pic>
        <p:nvPicPr>
          <p:cNvPr id="4" name="Afbeelding 3"/>
          <p:cNvPicPr>
            <a:picLocks noChangeAspect="1"/>
          </p:cNvPicPr>
          <p:nvPr/>
        </p:nvPicPr>
        <p:blipFill>
          <a:blip r:embed="rId2"/>
          <a:stretch>
            <a:fillRect/>
          </a:stretch>
        </p:blipFill>
        <p:spPr>
          <a:xfrm>
            <a:off x="4919405" y="1795117"/>
            <a:ext cx="6434395" cy="4381846"/>
          </a:xfrm>
          <a:prstGeom prst="rect">
            <a:avLst/>
          </a:prstGeom>
        </p:spPr>
      </p:pic>
    </p:spTree>
    <p:extLst>
      <p:ext uri="{BB962C8B-B14F-4D97-AF65-F5344CB8AC3E}">
        <p14:creationId xmlns:p14="http://schemas.microsoft.com/office/powerpoint/2010/main" val="3435829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opgave 7</a:t>
            </a:r>
            <a:endParaRPr lang="nl-NL" dirty="0"/>
          </a:p>
        </p:txBody>
      </p:sp>
      <p:sp>
        <p:nvSpPr>
          <p:cNvPr id="3" name="Tijdelijke aanduiding voor inhoud 2"/>
          <p:cNvSpPr>
            <a:spLocks noGrp="1"/>
          </p:cNvSpPr>
          <p:nvPr>
            <p:ph idx="1"/>
          </p:nvPr>
        </p:nvSpPr>
        <p:spPr/>
        <p:txBody>
          <a:bodyPr/>
          <a:lstStyle/>
          <a:p>
            <a:pPr marL="0" indent="0">
              <a:buNone/>
            </a:pPr>
            <a:r>
              <a:rPr lang="nl-NL" dirty="0" smtClean="0"/>
              <a:t>Figuur B.</a:t>
            </a:r>
          </a:p>
          <a:p>
            <a:pPr marL="0" indent="0">
              <a:buNone/>
            </a:pPr>
            <a:r>
              <a:rPr lang="nl-NL" dirty="0" smtClean="0"/>
              <a:t>De trillingen staan even ver uit elkaar, maar wordt steeds kleiner.</a:t>
            </a:r>
            <a:endParaRPr lang="nl-NL" dirty="0"/>
          </a:p>
        </p:txBody>
      </p:sp>
    </p:spTree>
    <p:extLst>
      <p:ext uri="{BB962C8B-B14F-4D97-AF65-F5344CB8AC3E}">
        <p14:creationId xmlns:p14="http://schemas.microsoft.com/office/powerpoint/2010/main" val="385602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8	</a:t>
            </a:r>
            <a:endParaRPr lang="nl-NL" dirty="0"/>
          </a:p>
        </p:txBody>
      </p:sp>
      <p:sp>
        <p:nvSpPr>
          <p:cNvPr id="3" name="Tijdelijke aanduiding voor inhoud 2"/>
          <p:cNvSpPr>
            <a:spLocks noGrp="1"/>
          </p:cNvSpPr>
          <p:nvPr>
            <p:ph idx="1"/>
          </p:nvPr>
        </p:nvSpPr>
        <p:spPr/>
        <p:txBody>
          <a:bodyPr/>
          <a:lstStyle/>
          <a:p>
            <a:pPr marL="0" indent="0">
              <a:buNone/>
            </a:pPr>
            <a:r>
              <a:rPr lang="nl-NL" dirty="0" smtClean="0"/>
              <a:t>Evelien loopt door een bergpas. Als ze een schreeuw geeft hoort ze deze even later enkele malen terug.</a:t>
            </a:r>
          </a:p>
          <a:p>
            <a:pPr marL="0" indent="0">
              <a:buNone/>
            </a:pPr>
            <a:r>
              <a:rPr lang="nl-NL" dirty="0" smtClean="0"/>
              <a:t>Hoe heet dit verschijnsel</a:t>
            </a:r>
          </a:p>
          <a:p>
            <a:pPr marL="514350" indent="-514350">
              <a:buAutoNum type="alphaUcPeriod"/>
            </a:pPr>
            <a:r>
              <a:rPr lang="nl-NL" dirty="0" smtClean="0"/>
              <a:t>Nagalm</a:t>
            </a:r>
          </a:p>
          <a:p>
            <a:pPr marL="514350" indent="-514350">
              <a:buAutoNum type="alphaUcPeriod"/>
            </a:pPr>
            <a:r>
              <a:rPr lang="nl-NL" dirty="0" smtClean="0"/>
              <a:t>Resonantie</a:t>
            </a:r>
          </a:p>
          <a:p>
            <a:pPr marL="514350" indent="-514350">
              <a:buAutoNum type="alphaUcPeriod"/>
            </a:pPr>
            <a:r>
              <a:rPr lang="nl-NL" dirty="0" smtClean="0"/>
              <a:t>Zweving</a:t>
            </a:r>
          </a:p>
          <a:p>
            <a:pPr marL="514350" indent="-514350">
              <a:buAutoNum type="alphaUcPeriod"/>
            </a:pPr>
            <a:r>
              <a:rPr lang="nl-NL" dirty="0" smtClean="0"/>
              <a:t>Echo</a:t>
            </a:r>
            <a:endParaRPr lang="nl-NL" dirty="0"/>
          </a:p>
        </p:txBody>
      </p:sp>
    </p:spTree>
    <p:extLst>
      <p:ext uri="{BB962C8B-B14F-4D97-AF65-F5344CB8AC3E}">
        <p14:creationId xmlns:p14="http://schemas.microsoft.com/office/powerpoint/2010/main" val="2544862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opgave 8</a:t>
            </a:r>
            <a:endParaRPr lang="nl-NL" dirty="0"/>
          </a:p>
        </p:txBody>
      </p:sp>
      <p:sp>
        <p:nvSpPr>
          <p:cNvPr id="3" name="Tijdelijke aanduiding voor inhoud 2"/>
          <p:cNvSpPr>
            <a:spLocks noGrp="1"/>
          </p:cNvSpPr>
          <p:nvPr>
            <p:ph idx="1"/>
          </p:nvPr>
        </p:nvSpPr>
        <p:spPr/>
        <p:txBody>
          <a:bodyPr/>
          <a:lstStyle/>
          <a:p>
            <a:pPr marL="0" indent="0">
              <a:buNone/>
            </a:pPr>
            <a:r>
              <a:rPr lang="nl-NL" dirty="0" smtClean="0"/>
              <a:t>D</a:t>
            </a:r>
            <a:endParaRPr lang="nl-NL" dirty="0"/>
          </a:p>
        </p:txBody>
      </p:sp>
    </p:spTree>
    <p:extLst>
      <p:ext uri="{BB962C8B-B14F-4D97-AF65-F5344CB8AC3E}">
        <p14:creationId xmlns:p14="http://schemas.microsoft.com/office/powerpoint/2010/main" val="2040406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9</a:t>
            </a:r>
            <a:endParaRPr lang="nl-NL" dirty="0"/>
          </a:p>
        </p:txBody>
      </p:sp>
      <p:sp>
        <p:nvSpPr>
          <p:cNvPr id="3" name="Tijdelijke aanduiding voor inhoud 2"/>
          <p:cNvSpPr>
            <a:spLocks noGrp="1"/>
          </p:cNvSpPr>
          <p:nvPr>
            <p:ph idx="1"/>
          </p:nvPr>
        </p:nvSpPr>
        <p:spPr>
          <a:xfrm>
            <a:off x="838200" y="1825625"/>
            <a:ext cx="4282440" cy="4351338"/>
          </a:xfrm>
        </p:spPr>
        <p:txBody>
          <a:bodyPr/>
          <a:lstStyle/>
          <a:p>
            <a:pPr marL="0" indent="0">
              <a:buNone/>
            </a:pPr>
            <a:r>
              <a:rPr lang="nl-NL" dirty="0" smtClean="0"/>
              <a:t>Marco slaat een stemvork aan en haalt hem over een beroete plaat. </a:t>
            </a:r>
          </a:p>
          <a:p>
            <a:pPr marL="0" indent="0">
              <a:buNone/>
            </a:pPr>
            <a:r>
              <a:rPr lang="nl-NL" dirty="0" smtClean="0"/>
              <a:t>Hiernaast zie je het patroon. Hoeveel trillingen zie je?</a:t>
            </a:r>
            <a:endParaRPr lang="nl-NL" dirty="0"/>
          </a:p>
        </p:txBody>
      </p:sp>
      <p:pic>
        <p:nvPicPr>
          <p:cNvPr id="4" name="Afbeelding 3"/>
          <p:cNvPicPr>
            <a:picLocks noChangeAspect="1"/>
          </p:cNvPicPr>
          <p:nvPr/>
        </p:nvPicPr>
        <p:blipFill>
          <a:blip r:embed="rId2"/>
          <a:stretch>
            <a:fillRect/>
          </a:stretch>
        </p:blipFill>
        <p:spPr>
          <a:xfrm>
            <a:off x="5120640" y="1690688"/>
            <a:ext cx="5857467" cy="3440445"/>
          </a:xfrm>
          <a:prstGeom prst="rect">
            <a:avLst/>
          </a:prstGeom>
        </p:spPr>
      </p:pic>
    </p:spTree>
    <p:extLst>
      <p:ext uri="{BB962C8B-B14F-4D97-AF65-F5344CB8AC3E}">
        <p14:creationId xmlns:p14="http://schemas.microsoft.com/office/powerpoint/2010/main" val="3107635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opgave 9</a:t>
            </a:r>
            <a:endParaRPr lang="nl-NL" dirty="0"/>
          </a:p>
        </p:txBody>
      </p:sp>
      <p:sp>
        <p:nvSpPr>
          <p:cNvPr id="3" name="Tijdelijke aanduiding voor inhoud 2"/>
          <p:cNvSpPr>
            <a:spLocks noGrp="1"/>
          </p:cNvSpPr>
          <p:nvPr>
            <p:ph idx="1"/>
          </p:nvPr>
        </p:nvSpPr>
        <p:spPr/>
        <p:txBody>
          <a:bodyPr/>
          <a:lstStyle/>
          <a:p>
            <a:pPr marL="0" indent="0">
              <a:buNone/>
            </a:pPr>
            <a:r>
              <a:rPr lang="nl-NL" dirty="0" smtClean="0"/>
              <a:t>6 trillingen</a:t>
            </a:r>
            <a:endParaRPr lang="nl-NL" dirty="0"/>
          </a:p>
        </p:txBody>
      </p:sp>
    </p:spTree>
    <p:extLst>
      <p:ext uri="{BB962C8B-B14F-4D97-AF65-F5344CB8AC3E}">
        <p14:creationId xmlns:p14="http://schemas.microsoft.com/office/powerpoint/2010/main" val="2555942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1	</a:t>
            </a:r>
            <a:endParaRPr lang="nl-NL" dirty="0"/>
          </a:p>
        </p:txBody>
      </p:sp>
      <p:sp>
        <p:nvSpPr>
          <p:cNvPr id="3" name="Tijdelijke aanduiding voor inhoud 2"/>
          <p:cNvSpPr>
            <a:spLocks noGrp="1"/>
          </p:cNvSpPr>
          <p:nvPr>
            <p:ph idx="1"/>
          </p:nvPr>
        </p:nvSpPr>
        <p:spPr/>
        <p:txBody>
          <a:bodyPr/>
          <a:lstStyle/>
          <a:p>
            <a:pPr marL="0" indent="0">
              <a:buNone/>
            </a:pPr>
            <a:r>
              <a:rPr lang="nl-NL" dirty="0" smtClean="0"/>
              <a:t>Zet de juiste eenheid bij de juiste grootheid.</a:t>
            </a:r>
          </a:p>
          <a:p>
            <a:pPr marL="0" indent="0">
              <a:buNone/>
            </a:pPr>
            <a:endParaRPr lang="nl-NL" dirty="0"/>
          </a:p>
          <a:p>
            <a:pPr marL="0" indent="0">
              <a:buNone/>
            </a:pPr>
            <a:r>
              <a:rPr lang="nl-NL" i="1" dirty="0" smtClean="0"/>
              <a:t>Geluidssterkte – geluidssnelheid- seconde- frequentie- meters-trillingstijd- decibel – hertz- meters per seconde - afstand</a:t>
            </a:r>
            <a:endParaRPr lang="nl-NL" i="1" dirty="0"/>
          </a:p>
        </p:txBody>
      </p:sp>
    </p:spTree>
    <p:extLst>
      <p:ext uri="{BB962C8B-B14F-4D97-AF65-F5344CB8AC3E}">
        <p14:creationId xmlns:p14="http://schemas.microsoft.com/office/powerpoint/2010/main" val="808042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10</a:t>
            </a:r>
            <a:endParaRPr lang="nl-NL" dirty="0"/>
          </a:p>
        </p:txBody>
      </p:sp>
      <p:pic>
        <p:nvPicPr>
          <p:cNvPr id="4" name="Tijdelijke aanduiding voor inhoud 3"/>
          <p:cNvPicPr>
            <a:picLocks noGrp="1" noChangeAspect="1"/>
          </p:cNvPicPr>
          <p:nvPr>
            <p:ph idx="1"/>
          </p:nvPr>
        </p:nvPicPr>
        <p:blipFill>
          <a:blip r:embed="rId2"/>
          <a:stretch>
            <a:fillRect/>
          </a:stretch>
        </p:blipFill>
        <p:spPr>
          <a:xfrm>
            <a:off x="6591436" y="1690687"/>
            <a:ext cx="4460727" cy="2620055"/>
          </a:xfrm>
          <a:prstGeom prst="rect">
            <a:avLst/>
          </a:prstGeom>
        </p:spPr>
      </p:pic>
      <p:sp>
        <p:nvSpPr>
          <p:cNvPr id="5" name="Tijdelijke aanduiding voor inhoud 2"/>
          <p:cNvSpPr txBox="1">
            <a:spLocks/>
          </p:cNvSpPr>
          <p:nvPr/>
        </p:nvSpPr>
        <p:spPr>
          <a:xfrm>
            <a:off x="838200" y="1825625"/>
            <a:ext cx="428244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dirty="0" smtClean="0"/>
              <a:t>Het golfspoor van Marco uit opgave 9 is in 0,03 s gemaakt.</a:t>
            </a:r>
          </a:p>
          <a:p>
            <a:pPr marL="514350" indent="-514350">
              <a:buFont typeface="Arial" panose="020B0604020202020204" pitchFamily="34" charset="0"/>
              <a:buAutoNum type="alphaLcPeriod"/>
            </a:pPr>
            <a:r>
              <a:rPr lang="nl-NL" dirty="0" smtClean="0"/>
              <a:t>Wat is de trillingstijd?</a:t>
            </a:r>
          </a:p>
          <a:p>
            <a:pPr marL="514350" indent="-514350">
              <a:buFont typeface="Arial" panose="020B0604020202020204" pitchFamily="34" charset="0"/>
              <a:buAutoNum type="alphaLcPeriod"/>
            </a:pPr>
            <a:r>
              <a:rPr lang="nl-NL" dirty="0" smtClean="0"/>
              <a:t>Wat is de frequentie?</a:t>
            </a:r>
            <a:endParaRPr lang="nl-NL" dirty="0"/>
          </a:p>
        </p:txBody>
      </p:sp>
    </p:spTree>
    <p:extLst>
      <p:ext uri="{BB962C8B-B14F-4D97-AF65-F5344CB8AC3E}">
        <p14:creationId xmlns:p14="http://schemas.microsoft.com/office/powerpoint/2010/main" val="1260411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opgave 10</a:t>
            </a:r>
            <a:endParaRPr lang="nl-NL" dirty="0"/>
          </a:p>
        </p:txBody>
      </p:sp>
      <p:sp>
        <p:nvSpPr>
          <p:cNvPr id="3" name="Tijdelijke aanduiding voor inhoud 2"/>
          <p:cNvSpPr>
            <a:spLocks noGrp="1"/>
          </p:cNvSpPr>
          <p:nvPr>
            <p:ph idx="1"/>
          </p:nvPr>
        </p:nvSpPr>
        <p:spPr/>
        <p:txBody>
          <a:bodyPr/>
          <a:lstStyle/>
          <a:p>
            <a:pPr marL="514350" indent="-514350">
              <a:buAutoNum type="alphaLcPeriod"/>
            </a:pPr>
            <a:endParaRPr lang="nl-NL" dirty="0" smtClean="0"/>
          </a:p>
          <a:p>
            <a:pPr marL="514350" indent="-514350">
              <a:buAutoNum type="alphaLcPeriod"/>
            </a:pPr>
            <a:r>
              <a:rPr lang="nl-NL" dirty="0" smtClean="0"/>
              <a:t>Er zijn 6 trillingen gemaakt in 0,03 s. </a:t>
            </a:r>
          </a:p>
          <a:p>
            <a:pPr marL="0" indent="0">
              <a:buNone/>
            </a:pPr>
            <a:r>
              <a:rPr lang="nl-NL" dirty="0"/>
              <a:t>	</a:t>
            </a:r>
            <a:r>
              <a:rPr lang="nl-NL" dirty="0" smtClean="0"/>
              <a:t>Eén trilling duurt dan 0,03/6=0,005 s</a:t>
            </a:r>
          </a:p>
          <a:p>
            <a:pPr marL="0" indent="0">
              <a:buNone/>
            </a:pPr>
            <a:r>
              <a:rPr lang="nl-NL" dirty="0"/>
              <a:t>	</a:t>
            </a:r>
            <a:r>
              <a:rPr lang="nl-NL" dirty="0" smtClean="0"/>
              <a:t>T = 0,005 s</a:t>
            </a:r>
          </a:p>
          <a:p>
            <a:pPr marL="514350" indent="-514350">
              <a:buAutoNum type="alphaLcPeriod"/>
            </a:pPr>
            <a:r>
              <a:rPr lang="nl-NL" dirty="0" smtClean="0"/>
              <a:t>F = 1/T = 1/0,005 = 200 Hz</a:t>
            </a:r>
            <a:endParaRPr lang="nl-NL" dirty="0"/>
          </a:p>
        </p:txBody>
      </p:sp>
    </p:spTree>
    <p:extLst>
      <p:ext uri="{BB962C8B-B14F-4D97-AF65-F5344CB8AC3E}">
        <p14:creationId xmlns:p14="http://schemas.microsoft.com/office/powerpoint/2010/main" val="2155280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11</a:t>
            </a:r>
            <a:endParaRPr lang="nl-NL" dirty="0"/>
          </a:p>
        </p:txBody>
      </p:sp>
      <p:sp>
        <p:nvSpPr>
          <p:cNvPr id="3" name="Tijdelijke aanduiding voor inhoud 2"/>
          <p:cNvSpPr>
            <a:spLocks noGrp="1"/>
          </p:cNvSpPr>
          <p:nvPr>
            <p:ph idx="1"/>
          </p:nvPr>
        </p:nvSpPr>
        <p:spPr>
          <a:xfrm>
            <a:off x="838200" y="1825625"/>
            <a:ext cx="4795003" cy="4351338"/>
          </a:xfrm>
        </p:spPr>
        <p:txBody>
          <a:bodyPr/>
          <a:lstStyle/>
          <a:p>
            <a:pPr marL="0" indent="0">
              <a:buNone/>
            </a:pPr>
            <a:r>
              <a:rPr lang="nl-NL" dirty="0" smtClean="0"/>
              <a:t>Op een oscilloscoop is een toon afgebeeld. De tijdsbasis is ingesteld op 0,2 ms/div. </a:t>
            </a:r>
          </a:p>
          <a:p>
            <a:pPr marL="0" indent="0">
              <a:buNone/>
            </a:pPr>
            <a:r>
              <a:rPr lang="nl-NL" dirty="0" smtClean="0"/>
              <a:t>Dit betekend dat 1 hokje 0,2 ms voorstelt.</a:t>
            </a:r>
            <a:endParaRPr lang="nl-NL" dirty="0"/>
          </a:p>
          <a:p>
            <a:pPr marL="0" indent="0">
              <a:buNone/>
            </a:pPr>
            <a:r>
              <a:rPr lang="nl-NL" dirty="0" smtClean="0"/>
              <a:t>Bepaal de frequentie van deze toon. </a:t>
            </a:r>
            <a:endParaRPr lang="nl-NL" dirty="0"/>
          </a:p>
        </p:txBody>
      </p:sp>
      <p:pic>
        <p:nvPicPr>
          <p:cNvPr id="4" name="Afbeelding 3"/>
          <p:cNvPicPr>
            <a:picLocks noChangeAspect="1"/>
          </p:cNvPicPr>
          <p:nvPr/>
        </p:nvPicPr>
        <p:blipFill>
          <a:blip r:embed="rId2"/>
          <a:stretch>
            <a:fillRect/>
          </a:stretch>
        </p:blipFill>
        <p:spPr>
          <a:xfrm>
            <a:off x="5633203" y="1264919"/>
            <a:ext cx="5720597" cy="4548052"/>
          </a:xfrm>
          <a:prstGeom prst="rect">
            <a:avLst/>
          </a:prstGeom>
        </p:spPr>
      </p:pic>
    </p:spTree>
    <p:extLst>
      <p:ext uri="{BB962C8B-B14F-4D97-AF65-F5344CB8AC3E}">
        <p14:creationId xmlns:p14="http://schemas.microsoft.com/office/powerpoint/2010/main" val="2493815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opgave 11</a:t>
            </a:r>
            <a:endParaRPr lang="nl-NL" dirty="0"/>
          </a:p>
        </p:txBody>
      </p:sp>
      <p:sp>
        <p:nvSpPr>
          <p:cNvPr id="3" name="Tijdelijke aanduiding voor inhoud 2"/>
          <p:cNvSpPr>
            <a:spLocks noGrp="1"/>
          </p:cNvSpPr>
          <p:nvPr>
            <p:ph idx="1"/>
          </p:nvPr>
        </p:nvSpPr>
        <p:spPr/>
        <p:txBody>
          <a:bodyPr/>
          <a:lstStyle/>
          <a:p>
            <a:pPr marL="0" indent="0">
              <a:buNone/>
            </a:pPr>
            <a:r>
              <a:rPr lang="nl-NL" dirty="0" smtClean="0"/>
              <a:t>T = 10 x 0,2 ms = 2 ms = 0,002 s</a:t>
            </a:r>
          </a:p>
          <a:p>
            <a:pPr marL="0" indent="0">
              <a:buNone/>
            </a:pPr>
            <a:r>
              <a:rPr lang="nl-NL" dirty="0" smtClean="0"/>
              <a:t>f = 1/T = 1/0,002 = 500 Hz</a:t>
            </a:r>
            <a:endParaRPr lang="nl-NL" dirty="0"/>
          </a:p>
        </p:txBody>
      </p:sp>
    </p:spTree>
    <p:extLst>
      <p:ext uri="{BB962C8B-B14F-4D97-AF65-F5344CB8AC3E}">
        <p14:creationId xmlns:p14="http://schemas.microsoft.com/office/powerpoint/2010/main" val="1444538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12</a:t>
            </a:r>
            <a:endParaRPr lang="nl-NL" dirty="0"/>
          </a:p>
        </p:txBody>
      </p:sp>
      <p:sp>
        <p:nvSpPr>
          <p:cNvPr id="3" name="Tijdelijke aanduiding voor inhoud 2"/>
          <p:cNvSpPr>
            <a:spLocks noGrp="1"/>
          </p:cNvSpPr>
          <p:nvPr>
            <p:ph idx="1"/>
          </p:nvPr>
        </p:nvSpPr>
        <p:spPr>
          <a:xfrm>
            <a:off x="838200" y="1825625"/>
            <a:ext cx="4795003" cy="4351338"/>
          </a:xfrm>
        </p:spPr>
        <p:txBody>
          <a:bodyPr/>
          <a:lstStyle/>
          <a:p>
            <a:pPr marL="0" indent="0">
              <a:buNone/>
            </a:pPr>
            <a:r>
              <a:rPr lang="nl-NL" dirty="0" smtClean="0"/>
              <a:t>Op een oscilloscoop is een toon afgebeeld. De tijdsbasis is ingesteld op 2 ms/div. </a:t>
            </a:r>
          </a:p>
          <a:p>
            <a:pPr marL="0" indent="0">
              <a:buNone/>
            </a:pPr>
            <a:r>
              <a:rPr lang="nl-NL" dirty="0" smtClean="0"/>
              <a:t>Dit betekend dat 1 hokje 2 ms voorstelt.</a:t>
            </a:r>
            <a:endParaRPr lang="nl-NL" dirty="0"/>
          </a:p>
          <a:p>
            <a:pPr marL="0" indent="0">
              <a:buNone/>
            </a:pPr>
            <a:r>
              <a:rPr lang="nl-NL" dirty="0" smtClean="0"/>
              <a:t>Bepaal de frequentie van deze toon. </a:t>
            </a:r>
            <a:endParaRPr lang="nl-NL" dirty="0"/>
          </a:p>
        </p:txBody>
      </p:sp>
      <p:pic>
        <p:nvPicPr>
          <p:cNvPr id="5" name="Afbeelding 4"/>
          <p:cNvPicPr>
            <a:picLocks noChangeAspect="1"/>
          </p:cNvPicPr>
          <p:nvPr/>
        </p:nvPicPr>
        <p:blipFill>
          <a:blip r:embed="rId2"/>
          <a:stretch>
            <a:fillRect/>
          </a:stretch>
        </p:blipFill>
        <p:spPr>
          <a:xfrm>
            <a:off x="5963330" y="1246550"/>
            <a:ext cx="5545048" cy="4637677"/>
          </a:xfrm>
          <a:prstGeom prst="rect">
            <a:avLst/>
          </a:prstGeom>
        </p:spPr>
      </p:pic>
    </p:spTree>
    <p:extLst>
      <p:ext uri="{BB962C8B-B14F-4D97-AF65-F5344CB8AC3E}">
        <p14:creationId xmlns:p14="http://schemas.microsoft.com/office/powerpoint/2010/main" val="718281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opgave 12</a:t>
            </a:r>
            <a:endParaRPr lang="nl-NL" dirty="0"/>
          </a:p>
        </p:txBody>
      </p:sp>
      <p:sp>
        <p:nvSpPr>
          <p:cNvPr id="3" name="Tijdelijke aanduiding voor inhoud 2"/>
          <p:cNvSpPr>
            <a:spLocks noGrp="1"/>
          </p:cNvSpPr>
          <p:nvPr>
            <p:ph idx="1"/>
          </p:nvPr>
        </p:nvSpPr>
        <p:spPr/>
        <p:txBody>
          <a:bodyPr/>
          <a:lstStyle/>
          <a:p>
            <a:pPr marL="0" indent="0">
              <a:buNone/>
            </a:pPr>
            <a:r>
              <a:rPr lang="nl-NL" dirty="0" smtClean="0"/>
              <a:t>T = 5 x 2 ms = 10 ms = 0,01 s</a:t>
            </a:r>
          </a:p>
          <a:p>
            <a:pPr marL="0" indent="0">
              <a:buNone/>
            </a:pPr>
            <a:r>
              <a:rPr lang="nl-NL" dirty="0" smtClean="0"/>
              <a:t>f = 1/T = 1/0,01 = 100 Hz</a:t>
            </a:r>
            <a:endParaRPr lang="nl-NL" dirty="0"/>
          </a:p>
        </p:txBody>
      </p:sp>
    </p:spTree>
    <p:extLst>
      <p:ext uri="{BB962C8B-B14F-4D97-AF65-F5344CB8AC3E}">
        <p14:creationId xmlns:p14="http://schemas.microsoft.com/office/powerpoint/2010/main" val="3148794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13</a:t>
            </a:r>
            <a:endParaRPr lang="nl-NL" dirty="0"/>
          </a:p>
        </p:txBody>
      </p:sp>
      <p:sp>
        <p:nvSpPr>
          <p:cNvPr id="3" name="Tijdelijke aanduiding voor inhoud 2"/>
          <p:cNvSpPr>
            <a:spLocks noGrp="1"/>
          </p:cNvSpPr>
          <p:nvPr>
            <p:ph idx="1"/>
          </p:nvPr>
        </p:nvSpPr>
        <p:spPr>
          <a:xfrm>
            <a:off x="838200" y="1825625"/>
            <a:ext cx="4795003" cy="4351338"/>
          </a:xfrm>
        </p:spPr>
        <p:txBody>
          <a:bodyPr/>
          <a:lstStyle/>
          <a:p>
            <a:pPr marL="0" indent="0">
              <a:buNone/>
            </a:pPr>
            <a:r>
              <a:rPr lang="nl-NL" dirty="0" smtClean="0"/>
              <a:t>Op een oscilloscoop is een toon afgebeeld. De tijdsbasis is ingesteld op 1 ms/div. </a:t>
            </a:r>
          </a:p>
          <a:p>
            <a:pPr marL="0" indent="0">
              <a:buNone/>
            </a:pPr>
            <a:r>
              <a:rPr lang="nl-NL" dirty="0" smtClean="0"/>
              <a:t>Bepaal de frequentie van deze toon. </a:t>
            </a:r>
            <a:endParaRPr lang="nl-NL" dirty="0"/>
          </a:p>
        </p:txBody>
      </p:sp>
      <p:pic>
        <p:nvPicPr>
          <p:cNvPr id="4" name="Afbeelding 3"/>
          <p:cNvPicPr>
            <a:picLocks noChangeAspect="1"/>
          </p:cNvPicPr>
          <p:nvPr/>
        </p:nvPicPr>
        <p:blipFill>
          <a:blip r:embed="rId2"/>
          <a:stretch>
            <a:fillRect/>
          </a:stretch>
        </p:blipFill>
        <p:spPr>
          <a:xfrm>
            <a:off x="6096000" y="1290048"/>
            <a:ext cx="5060862" cy="3987346"/>
          </a:xfrm>
          <a:prstGeom prst="rect">
            <a:avLst/>
          </a:prstGeom>
        </p:spPr>
      </p:pic>
    </p:spTree>
    <p:extLst>
      <p:ext uri="{BB962C8B-B14F-4D97-AF65-F5344CB8AC3E}">
        <p14:creationId xmlns:p14="http://schemas.microsoft.com/office/powerpoint/2010/main" val="36253085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opgave 13</a:t>
            </a:r>
            <a:endParaRPr lang="nl-NL" dirty="0"/>
          </a:p>
        </p:txBody>
      </p:sp>
      <p:sp>
        <p:nvSpPr>
          <p:cNvPr id="3" name="Tijdelijke aanduiding voor inhoud 2"/>
          <p:cNvSpPr>
            <a:spLocks noGrp="1"/>
          </p:cNvSpPr>
          <p:nvPr>
            <p:ph idx="1"/>
          </p:nvPr>
        </p:nvSpPr>
        <p:spPr/>
        <p:txBody>
          <a:bodyPr/>
          <a:lstStyle/>
          <a:p>
            <a:pPr marL="0" indent="0">
              <a:buNone/>
            </a:pPr>
            <a:r>
              <a:rPr lang="nl-NL" dirty="0" smtClean="0"/>
              <a:t>T = 2,5 x 1 ms = 2,5 ms = 0,0025 s</a:t>
            </a:r>
          </a:p>
          <a:p>
            <a:pPr marL="0" indent="0">
              <a:buNone/>
            </a:pPr>
            <a:r>
              <a:rPr lang="nl-NL" dirty="0" smtClean="0"/>
              <a:t>f = 1/T = 1/0,0025 = 400 Hz</a:t>
            </a:r>
            <a:endParaRPr lang="nl-NL" dirty="0"/>
          </a:p>
        </p:txBody>
      </p:sp>
    </p:spTree>
    <p:extLst>
      <p:ext uri="{BB962C8B-B14F-4D97-AF65-F5344CB8AC3E}">
        <p14:creationId xmlns:p14="http://schemas.microsoft.com/office/powerpoint/2010/main" val="33213898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14</a:t>
            </a:r>
            <a:endParaRPr lang="nl-NL" dirty="0"/>
          </a:p>
        </p:txBody>
      </p:sp>
      <p:sp>
        <p:nvSpPr>
          <p:cNvPr id="3" name="Tijdelijke aanduiding voor inhoud 2"/>
          <p:cNvSpPr>
            <a:spLocks noGrp="1"/>
          </p:cNvSpPr>
          <p:nvPr>
            <p:ph idx="1"/>
          </p:nvPr>
        </p:nvSpPr>
        <p:spPr>
          <a:xfrm>
            <a:off x="838199" y="1825625"/>
            <a:ext cx="8638309" cy="4351338"/>
          </a:xfrm>
        </p:spPr>
        <p:txBody>
          <a:bodyPr/>
          <a:lstStyle/>
          <a:p>
            <a:pPr marL="0" indent="0">
              <a:buNone/>
            </a:pPr>
            <a:r>
              <a:rPr lang="nl-NL" dirty="0" smtClean="0"/>
              <a:t>Op de volgende dia zie je in figuur 23a zie je 4 verschillende beelden van een oscilloscoopscherm (met dezelfde instelling)</a:t>
            </a:r>
          </a:p>
          <a:p>
            <a:pPr marL="0" indent="0">
              <a:buNone/>
            </a:pPr>
            <a:endParaRPr lang="nl-NL" dirty="0"/>
          </a:p>
          <a:p>
            <a:pPr marL="0" indent="0">
              <a:buNone/>
            </a:pPr>
            <a:r>
              <a:rPr lang="nl-NL" dirty="0" smtClean="0"/>
              <a:t> Daarnaast staat in figuur 23b een diagram met 4 verschillende gebieden. Geef in figuur 23b in elk gebied het bijbehorende beeld uit figuur 23 a aan.</a:t>
            </a:r>
            <a:endParaRPr lang="nl-NL" dirty="0"/>
          </a:p>
        </p:txBody>
      </p:sp>
    </p:spTree>
    <p:extLst>
      <p:ext uri="{BB962C8B-B14F-4D97-AF65-F5344CB8AC3E}">
        <p14:creationId xmlns:p14="http://schemas.microsoft.com/office/powerpoint/2010/main" val="21129382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Afbeelding 3"/>
          <p:cNvPicPr>
            <a:picLocks noChangeAspect="1"/>
          </p:cNvPicPr>
          <p:nvPr/>
        </p:nvPicPr>
        <p:blipFill>
          <a:blip r:embed="rId2"/>
          <a:stretch>
            <a:fillRect/>
          </a:stretch>
        </p:blipFill>
        <p:spPr>
          <a:xfrm>
            <a:off x="5839691" y="835864"/>
            <a:ext cx="5828460" cy="5166714"/>
          </a:xfrm>
          <a:prstGeom prst="rect">
            <a:avLst/>
          </a:prstGeom>
        </p:spPr>
      </p:pic>
      <p:pic>
        <p:nvPicPr>
          <p:cNvPr id="5" name="Tijdelijke aanduiding voor inhoud 4"/>
          <p:cNvPicPr>
            <a:picLocks noGrp="1" noChangeAspect="1"/>
          </p:cNvPicPr>
          <p:nvPr>
            <p:ph idx="1"/>
          </p:nvPr>
        </p:nvPicPr>
        <p:blipFill>
          <a:blip r:embed="rId3"/>
          <a:stretch>
            <a:fillRect/>
          </a:stretch>
        </p:blipFill>
        <p:spPr>
          <a:xfrm>
            <a:off x="139325" y="835863"/>
            <a:ext cx="5700366" cy="5166715"/>
          </a:xfrm>
          <a:prstGeom prst="rect">
            <a:avLst/>
          </a:prstGeom>
        </p:spPr>
      </p:pic>
    </p:spTree>
    <p:extLst>
      <p:ext uri="{BB962C8B-B14F-4D97-AF65-F5344CB8AC3E}">
        <p14:creationId xmlns:p14="http://schemas.microsoft.com/office/powerpoint/2010/main" val="3794362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opgave 1</a:t>
            </a:r>
            <a:endParaRPr lang="nl-NL" dirty="0"/>
          </a:p>
        </p:txBody>
      </p:sp>
      <p:sp>
        <p:nvSpPr>
          <p:cNvPr id="3" name="Tijdelijke aanduiding voor inhoud 2"/>
          <p:cNvSpPr>
            <a:spLocks noGrp="1"/>
          </p:cNvSpPr>
          <p:nvPr>
            <p:ph idx="1"/>
          </p:nvPr>
        </p:nvSpPr>
        <p:spPr/>
        <p:txBody>
          <a:bodyPr/>
          <a:lstStyle/>
          <a:p>
            <a:pPr marL="0" indent="0">
              <a:buNone/>
            </a:pPr>
            <a:endParaRPr lang="nl-NL" dirty="0" smtClean="0"/>
          </a:p>
          <a:p>
            <a:pPr marL="0" indent="0">
              <a:buNone/>
            </a:pPr>
            <a:endParaRPr lang="nl-NL" dirty="0"/>
          </a:p>
        </p:txBody>
      </p:sp>
      <p:graphicFrame>
        <p:nvGraphicFramePr>
          <p:cNvPr id="5" name="Tabel 4"/>
          <p:cNvGraphicFramePr>
            <a:graphicFrameLocks noGrp="1"/>
          </p:cNvGraphicFramePr>
          <p:nvPr>
            <p:extLst>
              <p:ext uri="{D42A27DB-BD31-4B8C-83A1-F6EECF244321}">
                <p14:modId xmlns:p14="http://schemas.microsoft.com/office/powerpoint/2010/main" val="1601417227"/>
              </p:ext>
            </p:extLst>
          </p:nvPr>
        </p:nvGraphicFramePr>
        <p:xfrm>
          <a:off x="1078411" y="2147094"/>
          <a:ext cx="8128000" cy="22250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828802804"/>
                    </a:ext>
                  </a:extLst>
                </a:gridCol>
                <a:gridCol w="4064000">
                  <a:extLst>
                    <a:ext uri="{9D8B030D-6E8A-4147-A177-3AD203B41FA5}">
                      <a16:colId xmlns:a16="http://schemas.microsoft.com/office/drawing/2014/main" val="5173689"/>
                    </a:ext>
                  </a:extLst>
                </a:gridCol>
              </a:tblGrid>
              <a:tr h="370840">
                <a:tc>
                  <a:txBody>
                    <a:bodyPr/>
                    <a:lstStyle/>
                    <a:p>
                      <a:r>
                        <a:rPr lang="nl-NL" dirty="0" smtClean="0"/>
                        <a:t>Grootheid</a:t>
                      </a:r>
                      <a:endParaRPr lang="nl-NL" dirty="0"/>
                    </a:p>
                  </a:txBody>
                  <a:tcPr/>
                </a:tc>
                <a:tc>
                  <a:txBody>
                    <a:bodyPr/>
                    <a:lstStyle/>
                    <a:p>
                      <a:r>
                        <a:rPr lang="nl-NL" dirty="0" smtClean="0"/>
                        <a:t>eenheid</a:t>
                      </a:r>
                      <a:endParaRPr lang="nl-NL" dirty="0"/>
                    </a:p>
                  </a:txBody>
                  <a:tcPr/>
                </a:tc>
                <a:extLst>
                  <a:ext uri="{0D108BD9-81ED-4DB2-BD59-A6C34878D82A}">
                    <a16:rowId xmlns:a16="http://schemas.microsoft.com/office/drawing/2014/main" val="80905608"/>
                  </a:ext>
                </a:extLst>
              </a:tr>
              <a:tr h="370840">
                <a:tc>
                  <a:txBody>
                    <a:bodyPr/>
                    <a:lstStyle/>
                    <a:p>
                      <a:r>
                        <a:rPr lang="nl-NL" dirty="0" smtClean="0"/>
                        <a:t>Geluidssterkte</a:t>
                      </a:r>
                      <a:endParaRPr lang="nl-NL" dirty="0"/>
                    </a:p>
                  </a:txBody>
                  <a:tcPr/>
                </a:tc>
                <a:tc>
                  <a:txBody>
                    <a:bodyPr/>
                    <a:lstStyle/>
                    <a:p>
                      <a:r>
                        <a:rPr lang="nl-NL" dirty="0" smtClean="0"/>
                        <a:t>Decibel</a:t>
                      </a:r>
                      <a:endParaRPr lang="nl-NL" dirty="0"/>
                    </a:p>
                  </a:txBody>
                  <a:tcPr/>
                </a:tc>
                <a:extLst>
                  <a:ext uri="{0D108BD9-81ED-4DB2-BD59-A6C34878D82A}">
                    <a16:rowId xmlns:a16="http://schemas.microsoft.com/office/drawing/2014/main" val="2527369429"/>
                  </a:ext>
                </a:extLst>
              </a:tr>
              <a:tr h="370840">
                <a:tc>
                  <a:txBody>
                    <a:bodyPr/>
                    <a:lstStyle/>
                    <a:p>
                      <a:r>
                        <a:rPr lang="nl-NL" dirty="0" smtClean="0"/>
                        <a:t>Trillingstijd</a:t>
                      </a:r>
                      <a:endParaRPr lang="nl-NL" dirty="0"/>
                    </a:p>
                  </a:txBody>
                  <a:tcPr/>
                </a:tc>
                <a:tc>
                  <a:txBody>
                    <a:bodyPr/>
                    <a:lstStyle/>
                    <a:p>
                      <a:r>
                        <a:rPr lang="nl-NL" dirty="0" smtClean="0"/>
                        <a:t>Seconde</a:t>
                      </a:r>
                      <a:endParaRPr lang="nl-NL" dirty="0"/>
                    </a:p>
                  </a:txBody>
                  <a:tcPr/>
                </a:tc>
                <a:extLst>
                  <a:ext uri="{0D108BD9-81ED-4DB2-BD59-A6C34878D82A}">
                    <a16:rowId xmlns:a16="http://schemas.microsoft.com/office/drawing/2014/main" val="48695195"/>
                  </a:ext>
                </a:extLst>
              </a:tr>
              <a:tr h="370840">
                <a:tc>
                  <a:txBody>
                    <a:bodyPr/>
                    <a:lstStyle/>
                    <a:p>
                      <a:r>
                        <a:rPr lang="nl-NL" dirty="0" smtClean="0"/>
                        <a:t>Frequentie</a:t>
                      </a:r>
                      <a:endParaRPr lang="nl-NL" dirty="0"/>
                    </a:p>
                  </a:txBody>
                  <a:tcPr/>
                </a:tc>
                <a:tc>
                  <a:txBody>
                    <a:bodyPr/>
                    <a:lstStyle/>
                    <a:p>
                      <a:r>
                        <a:rPr lang="nl-NL" dirty="0" smtClean="0"/>
                        <a:t>Hertz</a:t>
                      </a:r>
                      <a:endParaRPr lang="nl-NL" dirty="0"/>
                    </a:p>
                  </a:txBody>
                  <a:tcPr/>
                </a:tc>
                <a:extLst>
                  <a:ext uri="{0D108BD9-81ED-4DB2-BD59-A6C34878D82A}">
                    <a16:rowId xmlns:a16="http://schemas.microsoft.com/office/drawing/2014/main" val="1708747318"/>
                  </a:ext>
                </a:extLst>
              </a:tr>
              <a:tr h="370840">
                <a:tc>
                  <a:txBody>
                    <a:bodyPr/>
                    <a:lstStyle/>
                    <a:p>
                      <a:r>
                        <a:rPr lang="nl-NL" dirty="0" smtClean="0"/>
                        <a:t>Geluidssnelheid</a:t>
                      </a:r>
                      <a:endParaRPr lang="nl-NL" dirty="0"/>
                    </a:p>
                  </a:txBody>
                  <a:tcPr/>
                </a:tc>
                <a:tc>
                  <a:txBody>
                    <a:bodyPr/>
                    <a:lstStyle/>
                    <a:p>
                      <a:r>
                        <a:rPr lang="nl-NL" dirty="0" smtClean="0"/>
                        <a:t>Meter/seconde</a:t>
                      </a:r>
                      <a:endParaRPr lang="nl-NL" dirty="0"/>
                    </a:p>
                  </a:txBody>
                  <a:tcPr/>
                </a:tc>
                <a:extLst>
                  <a:ext uri="{0D108BD9-81ED-4DB2-BD59-A6C34878D82A}">
                    <a16:rowId xmlns:a16="http://schemas.microsoft.com/office/drawing/2014/main" val="1791459620"/>
                  </a:ext>
                </a:extLst>
              </a:tr>
              <a:tr h="370840">
                <a:tc>
                  <a:txBody>
                    <a:bodyPr/>
                    <a:lstStyle/>
                    <a:p>
                      <a:r>
                        <a:rPr lang="nl-NL" dirty="0" smtClean="0"/>
                        <a:t>Afstand</a:t>
                      </a:r>
                      <a:endParaRPr lang="nl-NL" dirty="0"/>
                    </a:p>
                  </a:txBody>
                  <a:tcPr/>
                </a:tc>
                <a:tc>
                  <a:txBody>
                    <a:bodyPr/>
                    <a:lstStyle/>
                    <a:p>
                      <a:r>
                        <a:rPr lang="nl-NL" dirty="0" smtClean="0"/>
                        <a:t>meters</a:t>
                      </a:r>
                      <a:endParaRPr lang="nl-NL" dirty="0"/>
                    </a:p>
                  </a:txBody>
                  <a:tcPr/>
                </a:tc>
                <a:extLst>
                  <a:ext uri="{0D108BD9-81ED-4DB2-BD59-A6C34878D82A}">
                    <a16:rowId xmlns:a16="http://schemas.microsoft.com/office/drawing/2014/main" val="1518218617"/>
                  </a:ext>
                </a:extLst>
              </a:tr>
            </a:tbl>
          </a:graphicData>
        </a:graphic>
      </p:graphicFrame>
    </p:spTree>
    <p:extLst>
      <p:ext uri="{BB962C8B-B14F-4D97-AF65-F5344CB8AC3E}">
        <p14:creationId xmlns:p14="http://schemas.microsoft.com/office/powerpoint/2010/main" val="15050199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opgave 14</a:t>
            </a:r>
            <a:endParaRPr lang="nl-NL" dirty="0"/>
          </a:p>
        </p:txBody>
      </p:sp>
      <p:sp>
        <p:nvSpPr>
          <p:cNvPr id="3" name="Tijdelijke aanduiding voor inhoud 2"/>
          <p:cNvSpPr>
            <a:spLocks noGrp="1"/>
          </p:cNvSpPr>
          <p:nvPr>
            <p:ph idx="1"/>
          </p:nvPr>
        </p:nvSpPr>
        <p:spPr/>
        <p:txBody>
          <a:bodyPr/>
          <a:lstStyle/>
          <a:p>
            <a:pPr marL="0" indent="0">
              <a:buNone/>
            </a:pPr>
            <a:r>
              <a:rPr lang="nl-NL" dirty="0" smtClean="0"/>
              <a:t>I 	-&gt; 	A</a:t>
            </a:r>
          </a:p>
          <a:p>
            <a:pPr marL="0" indent="0">
              <a:buNone/>
            </a:pPr>
            <a:r>
              <a:rPr lang="nl-NL" dirty="0" smtClean="0"/>
              <a:t>II 	-&gt; 	B</a:t>
            </a:r>
          </a:p>
          <a:p>
            <a:pPr marL="0" indent="0">
              <a:buNone/>
            </a:pPr>
            <a:r>
              <a:rPr lang="nl-NL" dirty="0" smtClean="0"/>
              <a:t>III	-&gt; 	D</a:t>
            </a:r>
          </a:p>
          <a:p>
            <a:pPr marL="0" indent="0">
              <a:buNone/>
            </a:pPr>
            <a:r>
              <a:rPr lang="nl-NL" dirty="0" smtClean="0"/>
              <a:t>IV	-&gt;	C</a:t>
            </a:r>
            <a:endParaRPr lang="nl-NL" dirty="0"/>
          </a:p>
        </p:txBody>
      </p:sp>
    </p:spTree>
    <p:extLst>
      <p:ext uri="{BB962C8B-B14F-4D97-AF65-F5344CB8AC3E}">
        <p14:creationId xmlns:p14="http://schemas.microsoft.com/office/powerpoint/2010/main" val="28565695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15</a:t>
            </a:r>
            <a:endParaRPr lang="nl-NL" dirty="0"/>
          </a:p>
        </p:txBody>
      </p:sp>
      <p:sp>
        <p:nvSpPr>
          <p:cNvPr id="3" name="Tijdelijke aanduiding voor inhoud 2"/>
          <p:cNvSpPr>
            <a:spLocks noGrp="1"/>
          </p:cNvSpPr>
          <p:nvPr>
            <p:ph idx="1"/>
          </p:nvPr>
        </p:nvSpPr>
        <p:spPr/>
        <p:txBody>
          <a:bodyPr/>
          <a:lstStyle/>
          <a:p>
            <a:pPr marL="0" indent="0">
              <a:buNone/>
            </a:pPr>
            <a:r>
              <a:rPr lang="nl-NL" dirty="0" smtClean="0"/>
              <a:t>Bij een </a:t>
            </a:r>
            <a:r>
              <a:rPr lang="nl-NL" dirty="0" err="1" smtClean="0"/>
              <a:t>saxsolo</a:t>
            </a:r>
            <a:r>
              <a:rPr lang="nl-NL" dirty="0" smtClean="0"/>
              <a:t> van Candy Dulfer meet Tom op vijf meter van het podium en (gemiddelde) geluidssterkte van 93 dB. Even later doen er nog drie andere saxofonisten mee die allen even hard spelen als Candy. Wat zal de dB-meter nu aangeven?</a:t>
            </a:r>
            <a:endParaRPr lang="nl-NL" dirty="0"/>
          </a:p>
        </p:txBody>
      </p:sp>
    </p:spTree>
    <p:extLst>
      <p:ext uri="{BB962C8B-B14F-4D97-AF65-F5344CB8AC3E}">
        <p14:creationId xmlns:p14="http://schemas.microsoft.com/office/powerpoint/2010/main" val="15653768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opgave 15</a:t>
            </a:r>
            <a:endParaRPr lang="nl-NL" dirty="0"/>
          </a:p>
        </p:txBody>
      </p:sp>
      <p:sp>
        <p:nvSpPr>
          <p:cNvPr id="3" name="Tijdelijke aanduiding voor inhoud 2"/>
          <p:cNvSpPr>
            <a:spLocks noGrp="1"/>
          </p:cNvSpPr>
          <p:nvPr>
            <p:ph idx="1"/>
          </p:nvPr>
        </p:nvSpPr>
        <p:spPr/>
        <p:txBody>
          <a:bodyPr/>
          <a:lstStyle/>
          <a:p>
            <a:pPr marL="0" indent="0">
              <a:buNone/>
            </a:pPr>
            <a:r>
              <a:rPr lang="nl-NL" dirty="0" smtClean="0"/>
              <a:t>Van 1 naar 2: 3 dB extra</a:t>
            </a:r>
          </a:p>
          <a:p>
            <a:pPr marL="0" indent="0">
              <a:buNone/>
            </a:pPr>
            <a:r>
              <a:rPr lang="nl-NL" dirty="0" smtClean="0"/>
              <a:t>Van 2 naar 4: 3 dB extra</a:t>
            </a:r>
          </a:p>
          <a:p>
            <a:pPr marL="0" indent="0">
              <a:buNone/>
            </a:pPr>
            <a:r>
              <a:rPr lang="nl-NL" dirty="0" smtClean="0"/>
              <a:t>Totaal dus 93 + 6 = 99 dB</a:t>
            </a:r>
            <a:endParaRPr lang="nl-NL" dirty="0"/>
          </a:p>
        </p:txBody>
      </p:sp>
    </p:spTree>
    <p:extLst>
      <p:ext uri="{BB962C8B-B14F-4D97-AF65-F5344CB8AC3E}">
        <p14:creationId xmlns:p14="http://schemas.microsoft.com/office/powerpoint/2010/main" val="31076958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16</a:t>
            </a:r>
            <a:endParaRPr lang="nl-NL" dirty="0"/>
          </a:p>
        </p:txBody>
      </p:sp>
      <p:sp>
        <p:nvSpPr>
          <p:cNvPr id="3" name="Tijdelijke aanduiding voor inhoud 2"/>
          <p:cNvSpPr>
            <a:spLocks noGrp="1"/>
          </p:cNvSpPr>
          <p:nvPr>
            <p:ph idx="1"/>
          </p:nvPr>
        </p:nvSpPr>
        <p:spPr/>
        <p:txBody>
          <a:bodyPr/>
          <a:lstStyle/>
          <a:p>
            <a:pPr marL="0" indent="0">
              <a:buNone/>
            </a:pPr>
            <a:r>
              <a:rPr lang="nl-NL" dirty="0"/>
              <a:t>Bij een </a:t>
            </a:r>
            <a:r>
              <a:rPr lang="nl-NL" dirty="0" err="1"/>
              <a:t>saxsolo</a:t>
            </a:r>
            <a:r>
              <a:rPr lang="nl-NL" dirty="0"/>
              <a:t> van Candy Dulfer meet Tom op vijf meter van het podium en (gemiddelde) geluidssterkte van 93 dB. </a:t>
            </a:r>
            <a:endParaRPr lang="nl-NL" dirty="0" smtClean="0"/>
          </a:p>
          <a:p>
            <a:pPr marL="0" indent="0">
              <a:buNone/>
            </a:pPr>
            <a:endParaRPr lang="nl-NL" dirty="0"/>
          </a:p>
          <a:p>
            <a:pPr marL="0" indent="0">
              <a:buNone/>
            </a:pPr>
            <a:r>
              <a:rPr lang="nl-NL" dirty="0" smtClean="0"/>
              <a:t>Hoeveel saxofonisten </a:t>
            </a:r>
            <a:r>
              <a:rPr lang="nl-NL" dirty="0" err="1" smtClean="0"/>
              <a:t>zouder</a:t>
            </a:r>
            <a:r>
              <a:rPr lang="nl-NL" dirty="0" smtClean="0"/>
              <a:t> er in theorie op het podium moeten staan om de pijngrens (120 dB) te bereiken?</a:t>
            </a:r>
            <a:endParaRPr lang="nl-NL" dirty="0"/>
          </a:p>
        </p:txBody>
      </p:sp>
    </p:spTree>
    <p:extLst>
      <p:ext uri="{BB962C8B-B14F-4D97-AF65-F5344CB8AC3E}">
        <p14:creationId xmlns:p14="http://schemas.microsoft.com/office/powerpoint/2010/main" val="5135317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opgave 16</a:t>
            </a:r>
            <a:endParaRPr lang="nl-NL" dirty="0"/>
          </a:p>
        </p:txBody>
      </p:sp>
      <p:sp>
        <p:nvSpPr>
          <p:cNvPr id="3" name="Tijdelijke aanduiding voor inhoud 2"/>
          <p:cNvSpPr>
            <a:spLocks noGrp="1"/>
          </p:cNvSpPr>
          <p:nvPr>
            <p:ph idx="1"/>
          </p:nvPr>
        </p:nvSpPr>
        <p:spPr/>
        <p:txBody>
          <a:bodyPr>
            <a:normAutofit fontScale="85000" lnSpcReduction="20000"/>
          </a:bodyPr>
          <a:lstStyle/>
          <a:p>
            <a:pPr marL="971550" lvl="1" indent="-514350">
              <a:buAutoNum type="arabicPlain"/>
            </a:pPr>
            <a:r>
              <a:rPr lang="nl-NL" dirty="0" smtClean="0"/>
              <a:t>-&gt;	93 dB</a:t>
            </a:r>
          </a:p>
          <a:p>
            <a:pPr marL="0" indent="0">
              <a:buNone/>
            </a:pPr>
            <a:r>
              <a:rPr lang="nl-NL" dirty="0" smtClean="0"/>
              <a:t>2	-&gt;	96 dB</a:t>
            </a:r>
          </a:p>
          <a:p>
            <a:pPr marL="0" indent="0">
              <a:buNone/>
            </a:pPr>
            <a:r>
              <a:rPr lang="nl-NL" dirty="0" smtClean="0"/>
              <a:t>4	-&gt; 	99 dB</a:t>
            </a:r>
          </a:p>
          <a:p>
            <a:pPr marL="0" indent="0">
              <a:buNone/>
            </a:pPr>
            <a:r>
              <a:rPr lang="nl-NL" dirty="0" smtClean="0"/>
              <a:t>8	-&gt; 	102 dB</a:t>
            </a:r>
          </a:p>
          <a:p>
            <a:pPr marL="0" indent="0">
              <a:buNone/>
            </a:pPr>
            <a:r>
              <a:rPr lang="nl-NL" dirty="0" smtClean="0"/>
              <a:t>16	-&gt;	105 dB</a:t>
            </a:r>
          </a:p>
          <a:p>
            <a:pPr marL="0" indent="0">
              <a:buNone/>
            </a:pPr>
            <a:r>
              <a:rPr lang="nl-NL" dirty="0" smtClean="0"/>
              <a:t>32	-&gt;	108 dB</a:t>
            </a:r>
          </a:p>
          <a:p>
            <a:pPr marL="0" indent="0">
              <a:buNone/>
            </a:pPr>
            <a:r>
              <a:rPr lang="nl-NL" dirty="0" smtClean="0"/>
              <a:t>64	-&gt;	111 dB</a:t>
            </a:r>
          </a:p>
          <a:p>
            <a:pPr marL="0" indent="0">
              <a:buNone/>
            </a:pPr>
            <a:r>
              <a:rPr lang="nl-NL" dirty="0" smtClean="0"/>
              <a:t>128	-&gt;	114 dB</a:t>
            </a:r>
          </a:p>
          <a:p>
            <a:pPr marL="0" indent="0">
              <a:buNone/>
            </a:pPr>
            <a:r>
              <a:rPr lang="nl-NL" dirty="0" smtClean="0"/>
              <a:t>256	-&gt; 	117 dB</a:t>
            </a:r>
          </a:p>
          <a:p>
            <a:pPr marL="0" indent="0">
              <a:buNone/>
            </a:pPr>
            <a:r>
              <a:rPr lang="nl-NL" dirty="0" smtClean="0"/>
              <a:t>512	-&gt;	120 dB</a:t>
            </a:r>
          </a:p>
          <a:p>
            <a:pPr marL="0" indent="0">
              <a:buNone/>
            </a:pPr>
            <a:r>
              <a:rPr lang="nl-NL" dirty="0" smtClean="0"/>
              <a:t>Dus 512 saxofoons</a:t>
            </a:r>
            <a:endParaRPr lang="nl-NL" dirty="0"/>
          </a:p>
        </p:txBody>
      </p:sp>
    </p:spTree>
    <p:extLst>
      <p:ext uri="{BB962C8B-B14F-4D97-AF65-F5344CB8AC3E}">
        <p14:creationId xmlns:p14="http://schemas.microsoft.com/office/powerpoint/2010/main" val="19746612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17 – moeilijk – test </a:t>
            </a:r>
            <a:r>
              <a:rPr lang="nl-NL" smtClean="0"/>
              <a:t>jouw inzicht</a:t>
            </a:r>
            <a:endParaRPr lang="nl-NL" dirty="0"/>
          </a:p>
        </p:txBody>
      </p:sp>
      <p:sp>
        <p:nvSpPr>
          <p:cNvPr id="3" name="Tijdelijke aanduiding voor inhoud 2"/>
          <p:cNvSpPr>
            <a:spLocks noGrp="1"/>
          </p:cNvSpPr>
          <p:nvPr>
            <p:ph idx="1"/>
          </p:nvPr>
        </p:nvSpPr>
        <p:spPr/>
        <p:txBody>
          <a:bodyPr/>
          <a:lstStyle/>
          <a:p>
            <a:pPr marL="0" indent="0">
              <a:buNone/>
            </a:pPr>
            <a:r>
              <a:rPr lang="nl-NL" dirty="0" smtClean="0"/>
              <a:t>Het zaagblad van een cirkelzaag heeft 26 tandjes. Bij het zagen maakt het zaagblad 2400 omwentelingen per minuut. Je hoort dan een snerpend geluid. Bereken de frequentie van het geluid. </a:t>
            </a:r>
            <a:endParaRPr lang="nl-NL" dirty="0"/>
          </a:p>
        </p:txBody>
      </p:sp>
    </p:spTree>
    <p:extLst>
      <p:ext uri="{BB962C8B-B14F-4D97-AF65-F5344CB8AC3E}">
        <p14:creationId xmlns:p14="http://schemas.microsoft.com/office/powerpoint/2010/main" val="32473059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opgave 17 </a:t>
            </a:r>
            <a:endParaRPr lang="nl-NL" dirty="0"/>
          </a:p>
        </p:txBody>
      </p:sp>
      <p:sp>
        <p:nvSpPr>
          <p:cNvPr id="3" name="Tijdelijke aanduiding voor inhoud 2"/>
          <p:cNvSpPr>
            <a:spLocks noGrp="1"/>
          </p:cNvSpPr>
          <p:nvPr>
            <p:ph idx="1"/>
          </p:nvPr>
        </p:nvSpPr>
        <p:spPr/>
        <p:txBody>
          <a:bodyPr/>
          <a:lstStyle/>
          <a:p>
            <a:pPr marL="0" indent="0">
              <a:buNone/>
            </a:pPr>
            <a:r>
              <a:rPr lang="nl-NL" dirty="0" smtClean="0"/>
              <a:t>2400 omwentelingen per minuut is 40 omwentelingen per seconde.</a:t>
            </a:r>
          </a:p>
          <a:p>
            <a:pPr marL="0" indent="0">
              <a:buNone/>
            </a:pPr>
            <a:r>
              <a:rPr lang="nl-NL" dirty="0" smtClean="0"/>
              <a:t>40 x 26 = 1040 Hz</a:t>
            </a:r>
            <a:endParaRPr lang="nl-NL" dirty="0"/>
          </a:p>
        </p:txBody>
      </p:sp>
    </p:spTree>
    <p:extLst>
      <p:ext uri="{BB962C8B-B14F-4D97-AF65-F5344CB8AC3E}">
        <p14:creationId xmlns:p14="http://schemas.microsoft.com/office/powerpoint/2010/main" val="1461123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2</a:t>
            </a:r>
            <a:endParaRPr lang="nl-NL" dirty="0"/>
          </a:p>
        </p:txBody>
      </p:sp>
      <p:sp>
        <p:nvSpPr>
          <p:cNvPr id="3" name="Tijdelijke aanduiding voor inhoud 2"/>
          <p:cNvSpPr>
            <a:spLocks noGrp="1"/>
          </p:cNvSpPr>
          <p:nvPr>
            <p:ph idx="1"/>
          </p:nvPr>
        </p:nvSpPr>
        <p:spPr/>
        <p:txBody>
          <a:bodyPr/>
          <a:lstStyle/>
          <a:p>
            <a:pPr marL="0" indent="0">
              <a:buNone/>
            </a:pPr>
            <a:r>
              <a:rPr lang="nl-NL" dirty="0" smtClean="0"/>
              <a:t>Nick hoort in het aangrenzend lokaal een leerling op de zelfgemaakte blokfluit fluiten. Door welke 2 tussenstoffen verplaatst het geluid zich voornamelijk van de blokfluit naar zijn oren?</a:t>
            </a:r>
          </a:p>
          <a:p>
            <a:pPr marL="0" indent="0">
              <a:buNone/>
            </a:pPr>
            <a:endParaRPr lang="nl-NL" dirty="0"/>
          </a:p>
          <a:p>
            <a:pPr marL="0" indent="0">
              <a:buNone/>
            </a:pPr>
            <a:r>
              <a:rPr lang="nl-NL" dirty="0" smtClean="0"/>
              <a:t>Kies uit:</a:t>
            </a:r>
          </a:p>
          <a:p>
            <a:pPr marL="0" indent="0">
              <a:buNone/>
            </a:pPr>
            <a:r>
              <a:rPr lang="nl-NL" i="1" dirty="0" smtClean="0"/>
              <a:t>Water – lucht- baksteen-glas-hout-glaswol-papier</a:t>
            </a:r>
            <a:endParaRPr lang="nl-NL" i="1" dirty="0"/>
          </a:p>
        </p:txBody>
      </p:sp>
    </p:spTree>
    <p:extLst>
      <p:ext uri="{BB962C8B-B14F-4D97-AF65-F5344CB8AC3E}">
        <p14:creationId xmlns:p14="http://schemas.microsoft.com/office/powerpoint/2010/main" val="2613538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opgave 2</a:t>
            </a:r>
            <a:endParaRPr lang="nl-NL" dirty="0"/>
          </a:p>
        </p:txBody>
      </p:sp>
      <p:sp>
        <p:nvSpPr>
          <p:cNvPr id="3" name="Tijdelijke aanduiding voor inhoud 2"/>
          <p:cNvSpPr>
            <a:spLocks noGrp="1"/>
          </p:cNvSpPr>
          <p:nvPr>
            <p:ph idx="1"/>
          </p:nvPr>
        </p:nvSpPr>
        <p:spPr/>
        <p:txBody>
          <a:bodyPr/>
          <a:lstStyle/>
          <a:p>
            <a:pPr marL="0" indent="0">
              <a:buNone/>
            </a:pPr>
            <a:r>
              <a:rPr lang="nl-NL" dirty="0" smtClean="0"/>
              <a:t>Lucht en baksteen</a:t>
            </a:r>
            <a:endParaRPr lang="nl-NL" dirty="0"/>
          </a:p>
        </p:txBody>
      </p:sp>
    </p:spTree>
    <p:extLst>
      <p:ext uri="{BB962C8B-B14F-4D97-AF65-F5344CB8AC3E}">
        <p14:creationId xmlns:p14="http://schemas.microsoft.com/office/powerpoint/2010/main" val="1764371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3</a:t>
            </a:r>
            <a:endParaRPr lang="nl-NL" dirty="0"/>
          </a:p>
        </p:txBody>
      </p:sp>
      <p:sp>
        <p:nvSpPr>
          <p:cNvPr id="3" name="Tijdelijke aanduiding voor inhoud 2"/>
          <p:cNvSpPr>
            <a:spLocks noGrp="1"/>
          </p:cNvSpPr>
          <p:nvPr>
            <p:ph idx="1"/>
          </p:nvPr>
        </p:nvSpPr>
        <p:spPr/>
        <p:txBody>
          <a:bodyPr/>
          <a:lstStyle/>
          <a:p>
            <a:pPr marL="0" indent="0">
              <a:buNone/>
            </a:pPr>
            <a:r>
              <a:rPr lang="nl-NL" dirty="0" smtClean="0"/>
              <a:t>Elke ziet in de verte vuurwerk ontploffen. Zij hoort de knal 1,5 s later. De geluidssnelheid bedraagt 340 m/s. </a:t>
            </a:r>
          </a:p>
          <a:p>
            <a:pPr marL="0" indent="0">
              <a:buNone/>
            </a:pPr>
            <a:endParaRPr lang="nl-NL" dirty="0"/>
          </a:p>
          <a:p>
            <a:pPr marL="514350" indent="-514350">
              <a:buAutoNum type="alphaLcPeriod"/>
            </a:pPr>
            <a:r>
              <a:rPr lang="nl-NL" dirty="0" smtClean="0"/>
              <a:t>Waarom hoort Elke de knal nadat ze het vuurwerk zag?</a:t>
            </a:r>
          </a:p>
          <a:p>
            <a:pPr marL="514350" indent="-514350">
              <a:buAutoNum type="alphaLcPeriod"/>
            </a:pPr>
            <a:endParaRPr lang="nl-NL" dirty="0" smtClean="0"/>
          </a:p>
          <a:p>
            <a:pPr marL="514350" indent="-514350">
              <a:buAutoNum type="alphaLcPeriod"/>
            </a:pPr>
            <a:r>
              <a:rPr lang="nl-NL" dirty="0" smtClean="0"/>
              <a:t>Op welke afstand ontplofte het vuurwerk?</a:t>
            </a:r>
            <a:endParaRPr lang="nl-NL" dirty="0"/>
          </a:p>
        </p:txBody>
      </p:sp>
    </p:spTree>
    <p:extLst>
      <p:ext uri="{BB962C8B-B14F-4D97-AF65-F5344CB8AC3E}">
        <p14:creationId xmlns:p14="http://schemas.microsoft.com/office/powerpoint/2010/main" val="3509203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opgave 3</a:t>
            </a:r>
            <a:endParaRPr lang="nl-NL" dirty="0"/>
          </a:p>
        </p:txBody>
      </p:sp>
      <p:sp>
        <p:nvSpPr>
          <p:cNvPr id="3" name="Tijdelijke aanduiding voor inhoud 2"/>
          <p:cNvSpPr>
            <a:spLocks noGrp="1"/>
          </p:cNvSpPr>
          <p:nvPr>
            <p:ph idx="1"/>
          </p:nvPr>
        </p:nvSpPr>
        <p:spPr/>
        <p:txBody>
          <a:bodyPr>
            <a:normAutofit lnSpcReduction="10000"/>
          </a:bodyPr>
          <a:lstStyle/>
          <a:p>
            <a:pPr marL="514350" indent="-514350">
              <a:buAutoNum type="alphaLcPeriod"/>
            </a:pPr>
            <a:r>
              <a:rPr lang="nl-NL" dirty="0" smtClean="0"/>
              <a:t>Licht verplaatst zich sneller dan geluid</a:t>
            </a:r>
          </a:p>
          <a:p>
            <a:pPr marL="514350" indent="-514350">
              <a:buAutoNum type="alphaLcPeriod"/>
            </a:pPr>
            <a:r>
              <a:rPr lang="nl-NL" dirty="0" smtClean="0"/>
              <a:t> </a:t>
            </a:r>
          </a:p>
          <a:p>
            <a:pPr marL="0" indent="0">
              <a:buNone/>
            </a:pPr>
            <a:endParaRPr lang="nl-NL" dirty="0"/>
          </a:p>
          <a:p>
            <a:pPr marL="0" indent="0">
              <a:buNone/>
            </a:pPr>
            <a:r>
              <a:rPr lang="nl-NL" dirty="0" smtClean="0"/>
              <a:t>Gegeven: 	t = 1,5 s</a:t>
            </a:r>
          </a:p>
          <a:p>
            <a:pPr marL="0" indent="0">
              <a:buNone/>
            </a:pPr>
            <a:r>
              <a:rPr lang="nl-NL" dirty="0"/>
              <a:t>	</a:t>
            </a:r>
            <a:r>
              <a:rPr lang="nl-NL" dirty="0" smtClean="0"/>
              <a:t>	v = 340 m/s</a:t>
            </a:r>
          </a:p>
          <a:p>
            <a:pPr marL="0" indent="0">
              <a:buNone/>
            </a:pPr>
            <a:r>
              <a:rPr lang="nl-NL" dirty="0" smtClean="0"/>
              <a:t>Gevraagd: 	s in m</a:t>
            </a:r>
          </a:p>
          <a:p>
            <a:pPr marL="0" indent="0">
              <a:buNone/>
            </a:pPr>
            <a:r>
              <a:rPr lang="nl-NL" dirty="0" smtClean="0"/>
              <a:t>Formule: 	s = v x t</a:t>
            </a:r>
          </a:p>
          <a:p>
            <a:pPr marL="0" indent="0">
              <a:buNone/>
            </a:pPr>
            <a:r>
              <a:rPr lang="nl-NL" dirty="0" smtClean="0"/>
              <a:t>Invullen:	s = 340 x 1,5</a:t>
            </a:r>
          </a:p>
          <a:p>
            <a:pPr marL="0" indent="0">
              <a:buNone/>
            </a:pPr>
            <a:r>
              <a:rPr lang="nl-NL" dirty="0" smtClean="0"/>
              <a:t>Antwoord:	s = 510 m</a:t>
            </a:r>
            <a:endParaRPr lang="nl-NL" dirty="0"/>
          </a:p>
        </p:txBody>
      </p:sp>
    </p:spTree>
    <p:extLst>
      <p:ext uri="{BB962C8B-B14F-4D97-AF65-F5344CB8AC3E}">
        <p14:creationId xmlns:p14="http://schemas.microsoft.com/office/powerpoint/2010/main" val="148640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4	</a:t>
            </a:r>
            <a:endParaRPr lang="nl-NL" dirty="0"/>
          </a:p>
        </p:txBody>
      </p:sp>
      <p:sp>
        <p:nvSpPr>
          <p:cNvPr id="3" name="Tijdelijke aanduiding voor inhoud 2"/>
          <p:cNvSpPr>
            <a:spLocks noGrp="1"/>
          </p:cNvSpPr>
          <p:nvPr>
            <p:ph idx="1"/>
          </p:nvPr>
        </p:nvSpPr>
        <p:spPr/>
        <p:txBody>
          <a:bodyPr/>
          <a:lstStyle/>
          <a:p>
            <a:pPr marL="0" indent="0">
              <a:buNone/>
            </a:pPr>
            <a:r>
              <a:rPr lang="nl-NL" dirty="0" smtClean="0"/>
              <a:t>Diede ziet op 136 m boven haar hoofd een vuurpijl ontploffen. De geluidssnelheid bedraagt 340 m/s. </a:t>
            </a:r>
          </a:p>
          <a:p>
            <a:pPr marL="0" indent="0">
              <a:buNone/>
            </a:pPr>
            <a:r>
              <a:rPr lang="nl-NL" dirty="0" smtClean="0"/>
              <a:t>Hoeveel seconde later hoort ze de knal?</a:t>
            </a:r>
            <a:endParaRPr lang="nl-NL" dirty="0"/>
          </a:p>
        </p:txBody>
      </p:sp>
    </p:spTree>
    <p:extLst>
      <p:ext uri="{BB962C8B-B14F-4D97-AF65-F5344CB8AC3E}">
        <p14:creationId xmlns:p14="http://schemas.microsoft.com/office/powerpoint/2010/main" val="1351139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opgave 4</a:t>
            </a:r>
            <a:endParaRPr lang="nl-NL" dirty="0"/>
          </a:p>
        </p:txBody>
      </p:sp>
      <p:sp>
        <p:nvSpPr>
          <p:cNvPr id="3" name="Tijdelijke aanduiding voor inhoud 2"/>
          <p:cNvSpPr>
            <a:spLocks noGrp="1"/>
          </p:cNvSpPr>
          <p:nvPr>
            <p:ph idx="1"/>
          </p:nvPr>
        </p:nvSpPr>
        <p:spPr/>
        <p:txBody>
          <a:bodyPr/>
          <a:lstStyle/>
          <a:p>
            <a:pPr marL="0" indent="0">
              <a:buNone/>
            </a:pPr>
            <a:r>
              <a:rPr lang="nl-NL" dirty="0" smtClean="0"/>
              <a:t>Gegeven:	v = 340 m/s</a:t>
            </a:r>
          </a:p>
          <a:p>
            <a:pPr marL="0" indent="0">
              <a:buNone/>
            </a:pPr>
            <a:r>
              <a:rPr lang="nl-NL" dirty="0"/>
              <a:t>	</a:t>
            </a:r>
            <a:r>
              <a:rPr lang="nl-NL" dirty="0" smtClean="0"/>
              <a:t>	s = 136 m</a:t>
            </a:r>
          </a:p>
          <a:p>
            <a:pPr marL="0" indent="0">
              <a:buNone/>
            </a:pPr>
            <a:r>
              <a:rPr lang="nl-NL" dirty="0" smtClean="0"/>
              <a:t>Gevraagd: 	t in s</a:t>
            </a:r>
          </a:p>
          <a:p>
            <a:pPr marL="0" indent="0">
              <a:buNone/>
            </a:pPr>
            <a:r>
              <a:rPr lang="nl-NL" dirty="0" smtClean="0"/>
              <a:t>Formule: 	t = s/v</a:t>
            </a:r>
          </a:p>
          <a:p>
            <a:pPr marL="0" indent="0">
              <a:buNone/>
            </a:pPr>
            <a:r>
              <a:rPr lang="nl-NL" dirty="0" smtClean="0"/>
              <a:t>Invullen:	t = 136/340</a:t>
            </a:r>
          </a:p>
          <a:p>
            <a:pPr marL="0" indent="0">
              <a:buNone/>
            </a:pPr>
            <a:r>
              <a:rPr lang="nl-NL" dirty="0" smtClean="0"/>
              <a:t>Antwoord:	t = 0,4 s</a:t>
            </a:r>
            <a:endParaRPr lang="nl-NL" dirty="0"/>
          </a:p>
        </p:txBody>
      </p:sp>
    </p:spTree>
    <p:extLst>
      <p:ext uri="{BB962C8B-B14F-4D97-AF65-F5344CB8AC3E}">
        <p14:creationId xmlns:p14="http://schemas.microsoft.com/office/powerpoint/2010/main" val="394045013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880</Words>
  <Application>Microsoft Office PowerPoint</Application>
  <PresentationFormat>Breedbeeld</PresentationFormat>
  <Paragraphs>156</Paragraphs>
  <Slides>36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36</vt:i4>
      </vt:variant>
    </vt:vector>
  </HeadingPairs>
  <TitlesOfParts>
    <vt:vector size="40" baseType="lpstr">
      <vt:lpstr>Arial</vt:lpstr>
      <vt:lpstr>Calibri</vt:lpstr>
      <vt:lpstr>Calibri Light</vt:lpstr>
      <vt:lpstr>Kantoorthema</vt:lpstr>
      <vt:lpstr>Geluid</vt:lpstr>
      <vt:lpstr>Opgave 1 </vt:lpstr>
      <vt:lpstr>Antwoord opgave 1</vt:lpstr>
      <vt:lpstr>Opgave 2</vt:lpstr>
      <vt:lpstr>Antwoord  opgave 2</vt:lpstr>
      <vt:lpstr>Opgave 3</vt:lpstr>
      <vt:lpstr>Antwoord opgave 3</vt:lpstr>
      <vt:lpstr>Opgave 4 </vt:lpstr>
      <vt:lpstr>Antwoord opgave 4</vt:lpstr>
      <vt:lpstr>Opgave 5 </vt:lpstr>
      <vt:lpstr>Antwoord opgave 5</vt:lpstr>
      <vt:lpstr>Opgave 6</vt:lpstr>
      <vt:lpstr>Antwoord opgave 6</vt:lpstr>
      <vt:lpstr>Opgave 7</vt:lpstr>
      <vt:lpstr>Antwoord opgave 7</vt:lpstr>
      <vt:lpstr>Opgave 8 </vt:lpstr>
      <vt:lpstr>Antwoord opgave 8</vt:lpstr>
      <vt:lpstr>Opgave 9</vt:lpstr>
      <vt:lpstr>Antwoord opgave 9</vt:lpstr>
      <vt:lpstr>Opgave 10</vt:lpstr>
      <vt:lpstr>Antwoord opgave 10</vt:lpstr>
      <vt:lpstr>Opgave 11</vt:lpstr>
      <vt:lpstr>Antwoord opgave 11</vt:lpstr>
      <vt:lpstr>Opgave 12</vt:lpstr>
      <vt:lpstr>Antwoord opgave 12</vt:lpstr>
      <vt:lpstr>Opgave 13</vt:lpstr>
      <vt:lpstr>Antwoord opgave 13</vt:lpstr>
      <vt:lpstr>Opgave 14</vt:lpstr>
      <vt:lpstr>PowerPoint-presentatie</vt:lpstr>
      <vt:lpstr>Antwoord opgave 14</vt:lpstr>
      <vt:lpstr>Opgave 15</vt:lpstr>
      <vt:lpstr>Antwoord opgave 15</vt:lpstr>
      <vt:lpstr>Opgave 16</vt:lpstr>
      <vt:lpstr>Antwoord opgave 16</vt:lpstr>
      <vt:lpstr>Opgave 17 – moeilijk – test jouw inzicht</vt:lpstr>
      <vt:lpstr>Antwoord opgave 17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Geluid</dc:title>
  <dc:creator>Kleijnen, JJC (Janny) de</dc:creator>
  <cp:lastModifiedBy>Kleijnen, JJC (Janny) de</cp:lastModifiedBy>
  <cp:revision>11</cp:revision>
  <dcterms:created xsi:type="dcterms:W3CDTF">2018-04-02T18:06:23Z</dcterms:created>
  <dcterms:modified xsi:type="dcterms:W3CDTF">2018-04-03T12:37:24Z</dcterms:modified>
</cp:coreProperties>
</file>